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24"/>
  </p:notesMasterIdLst>
  <p:sldIdLst>
    <p:sldId id="323" r:id="rId3"/>
    <p:sldId id="314" r:id="rId4"/>
    <p:sldId id="330" r:id="rId5"/>
    <p:sldId id="331" r:id="rId6"/>
    <p:sldId id="313" r:id="rId7"/>
    <p:sldId id="315" r:id="rId8"/>
    <p:sldId id="336" r:id="rId9"/>
    <p:sldId id="316" r:id="rId10"/>
    <p:sldId id="337" r:id="rId11"/>
    <p:sldId id="332" r:id="rId12"/>
    <p:sldId id="334" r:id="rId13"/>
    <p:sldId id="335" r:id="rId14"/>
    <p:sldId id="341" r:id="rId15"/>
    <p:sldId id="340" r:id="rId16"/>
    <p:sldId id="347" r:id="rId17"/>
    <p:sldId id="339" r:id="rId18"/>
    <p:sldId id="343" r:id="rId19"/>
    <p:sldId id="338" r:id="rId20"/>
    <p:sldId id="344" r:id="rId21"/>
    <p:sldId id="342" r:id="rId22"/>
    <p:sldId id="346" r:id="rId2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>
      <p:cViewPr varScale="1">
        <p:scale>
          <a:sx n="109" d="100"/>
          <a:sy n="109" d="100"/>
        </p:scale>
        <p:origin x="17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C1A7F7-CE6E-4996-95C8-FD5725AA8EE9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D4CB804-51DD-4B50-8458-259CBEE0B3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84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4655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CB804-51DD-4B50-8458-259CBEE0B3C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1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CB804-51DD-4B50-8458-259CBEE0B3C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8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70203-7B5B-4917-8A9F-28FAA0C7B738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92B98-B82A-4786-8958-EDA40FE154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03A5-A648-4DEC-9AE2-61F78543D686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FA0EC-7FF7-4A79-9F89-2D30D54537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A0140-E118-4C95-811B-262B75C59275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776B9-14B8-4B92-9EE3-5FC994D0E3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B67F3C-8214-44BA-9DFC-F0A395971B03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B2D0F03-2960-4C77-BB6F-1BA8545F2C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0594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B67F3C-8214-44BA-9DFC-F0A395971B03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B17ADC-28AD-4831-A8CE-E1684676F1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301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B67F3C-8214-44BA-9DFC-F0A395971B03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7BFD23-BFFE-4495-BED0-7A628F8187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5670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B67F3C-8214-44BA-9DFC-F0A395971B03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158D0A-CD3A-489E-B2B9-E0D7920E81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549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B67F3C-8214-44BA-9DFC-F0A395971B03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C75645-F81B-4F45-B9C3-C57DCD3978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140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B67F3C-8214-44BA-9DFC-F0A395971B03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00EC83-4DEB-4C5B-BD76-D64349A89E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9034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B67F3C-8214-44BA-9DFC-F0A395971B03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DC1EEB1-BE4A-4F6A-B03D-C09B064C3A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2531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B67F3C-8214-44BA-9DFC-F0A395971B03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E8DEA00-50FF-417C-B270-E51FDA1E40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505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34D88-1ADF-417F-B600-58ED7A5C9344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17ACB-5A6E-4E98-9CCA-0F52AFD7A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B67F3C-8214-44BA-9DFC-F0A395971B03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793F2A-8900-483E-AE16-D1F83B5A41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1991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B67F3C-8214-44BA-9DFC-F0A395971B03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91E6C8-EA67-4D80-B3C6-D29D31FC5F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4197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B67F3C-8214-44BA-9DFC-F0A395971B03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2AD9FC1-B034-447B-B8CA-D071C8C6DD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547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BD60-EA47-47B7-B193-32B3091776D4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65039-366B-4E33-A056-950FAF7FE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7AC9E-A6CA-4FBF-BD4F-E416341A7CBA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A2556-9C7D-43BB-A031-34B43D1452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9487E-EB40-4778-ACFC-3B80CF637D4A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7449E-49DF-4499-BE91-0A80E2B93B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3C29-DD0C-4543-881D-F719160F12C9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0A0C2-6045-4617-BFCC-A50A9AC5D6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2A0C-856F-4D7F-B7D5-C10F95ACE949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A8665-2BD0-4C03-8509-0AD6B5EC4E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F611F-644E-4596-A25E-41E96619C7BE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EC904-8470-4E4C-84F5-C45F1C9199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3261E-0B6E-46AD-8B4A-22B49E3BEA76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2A261-F5EA-4F40-ABA4-930DC486F8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1E16B2-2616-4404-8C8D-2C8FC877C9DA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C90397-8355-48A4-B19B-BA307F85D4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AB67F3C-8214-44BA-9DFC-F0A395971B03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05D11E2-56D4-4117-8C12-7F0FCBD8709F}" type="slidenum">
              <a:rPr lang="en-US" altLang="en-US">
                <a:latin typeface="Calibri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4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arion.edu/financialservices/budget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marion.edu/financialservices/budgets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rwelch@fmarion.edu" TargetMode="External"/><Relationship Id="rId2" Type="http://schemas.openxmlformats.org/officeDocument/2006/relationships/hyperlink" Target="http://www.fmarion.edu/financialservices/budgets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marion.edu/financialservices/budget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marion.edu/financialservices/budget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13835" y="0"/>
            <a:ext cx="1426902" cy="4891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0"/>
            <a:ext cx="1406525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-20783" y="-18687"/>
            <a:ext cx="6707188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FRANCIS MARION </a:t>
            </a:r>
            <a:r>
              <a:rPr lang="en-US" altLang="en-US" sz="3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UNIVERSITY</a:t>
            </a:r>
            <a:endParaRPr lang="en-US" altLang="en-US" sz="3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1" y="5903893"/>
            <a:ext cx="5333999" cy="954107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</a:rPr>
              <a:t>Introduction of Colleague Finance and Patriot Portal for End-Users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617" y="60043"/>
            <a:ext cx="1267863" cy="292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13835" y="50787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August 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1" y="1352772"/>
            <a:ext cx="9028177" cy="5075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3795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Approval of Documents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(Account Disbursement Approvers Only)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800" y="6396335"/>
            <a:ext cx="8382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10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>
            <a:stCxn id="8" idx="2"/>
          </p:cNvCxnSpPr>
          <p:nvPr/>
        </p:nvCxnSpPr>
        <p:spPr>
          <a:xfrm>
            <a:off x="2623457" y="2929202"/>
            <a:ext cx="576943" cy="450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4257" y="2005872"/>
            <a:ext cx="2438400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One </a:t>
            </a:r>
            <a:r>
              <a:rPr lang="en-US" dirty="0"/>
              <a:t>c</a:t>
            </a:r>
            <a:r>
              <a:rPr lang="en-US" dirty="0" smtClean="0"/>
              <a:t>lick transaction </a:t>
            </a:r>
            <a:r>
              <a:rPr lang="en-US" dirty="0"/>
              <a:t>a</a:t>
            </a:r>
            <a:r>
              <a:rPr lang="en-US" dirty="0" smtClean="0"/>
              <a:t>pproval.  No more chasing signatures!!!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819400" y="4800600"/>
            <a:ext cx="1905000" cy="1295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5825869"/>
            <a:ext cx="2590800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to view the transaction information before approval.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29299" y="1879680"/>
            <a:ext cx="2667001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Approve override of </a:t>
            </a:r>
            <a:r>
              <a:rPr lang="en-US" dirty="0"/>
              <a:t>o</a:t>
            </a:r>
            <a:r>
              <a:rPr lang="en-US" dirty="0" smtClean="0"/>
              <a:t>ver </a:t>
            </a:r>
            <a:r>
              <a:rPr lang="en-US" dirty="0"/>
              <a:t>b</a:t>
            </a:r>
            <a:r>
              <a:rPr lang="en-US" dirty="0" smtClean="0"/>
              <a:t>udget </a:t>
            </a:r>
            <a:r>
              <a:rPr lang="en-US" dirty="0"/>
              <a:t>a</a:t>
            </a:r>
            <a:r>
              <a:rPr lang="en-US" dirty="0" smtClean="0"/>
              <a:t>ccounts.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315200" y="2526011"/>
            <a:ext cx="609600" cy="853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9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5" y="1432554"/>
            <a:ext cx="9107816" cy="5120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Requisition for Goods and Services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800" y="6396335"/>
            <a:ext cx="8382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34" y="1334708"/>
            <a:ext cx="8917106" cy="9079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1: Vendor Lookup</a:t>
            </a:r>
          </a:p>
          <a:p>
            <a:endParaRPr lang="en-US" sz="11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494" y="5467916"/>
            <a:ext cx="8917106" cy="844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58787" y="4167240"/>
            <a:ext cx="2895600" cy="209288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Three Options: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Select an existing vendor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Do not assign a vendor and let Purchasing find the right vendor.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If you have a new vendor, contact Purchasing to set the new vendor up.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953000" y="3349969"/>
            <a:ext cx="1143000" cy="12220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97152" y="3648019"/>
            <a:ext cx="1498848" cy="11973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0646" y="5655112"/>
            <a:ext cx="4116506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Find the new vendor </a:t>
            </a:r>
            <a:r>
              <a:rPr lang="en-US" sz="1400" dirty="0"/>
              <a:t>setup form at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www.fmarion.edu/financialservices/erp/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12" name="Straight Arrow Connector 11"/>
          <p:cNvCxnSpPr>
            <a:stCxn id="5" idx="3"/>
          </p:cNvCxnSpPr>
          <p:nvPr/>
        </p:nvCxnSpPr>
        <p:spPr>
          <a:xfrm flipV="1">
            <a:off x="4597152" y="5890041"/>
            <a:ext cx="1727448" cy="266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65" y="1365363"/>
            <a:ext cx="8948316" cy="5340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Requisition for Goods and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05800" y="6396335"/>
            <a:ext cx="8382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265" y="1371600"/>
            <a:ext cx="901473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2:  Vendor Selection</a:t>
            </a:r>
          </a:p>
          <a:p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686800" y="2133600"/>
            <a:ext cx="457200" cy="39794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92687"/>
            <a:ext cx="9143999" cy="5140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Requisition for Goods and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05800" y="6396335"/>
            <a:ext cx="8382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77061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3: Requisition Completion and Submission (Part 1)</a:t>
            </a:r>
          </a:p>
          <a:p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3167265"/>
            <a:ext cx="1981200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Automatically provided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624743" y="3288904"/>
            <a:ext cx="1776057" cy="1510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4571999" y="3305765"/>
            <a:ext cx="1828801" cy="350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1"/>
          </p:cNvCxnSpPr>
          <p:nvPr/>
        </p:nvCxnSpPr>
        <p:spPr>
          <a:xfrm flipH="1">
            <a:off x="4800600" y="3305765"/>
            <a:ext cx="1600200" cy="5390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00800" y="3555385"/>
            <a:ext cx="19812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Select the correct </a:t>
            </a:r>
            <a:r>
              <a:rPr lang="en-US" sz="1200" dirty="0"/>
              <a:t>s</a:t>
            </a:r>
            <a:r>
              <a:rPr lang="en-US" sz="1200" dirty="0" smtClean="0"/>
              <a:t>hipping address</a:t>
            </a:r>
            <a:r>
              <a:rPr lang="en-US" sz="1200" dirty="0" smtClean="0">
                <a:solidFill>
                  <a:srgbClr val="FF0000"/>
                </a:solidFill>
              </a:rPr>
              <a:t>*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7" idx="1"/>
          </p:cNvCxnSpPr>
          <p:nvPr/>
        </p:nvCxnSpPr>
        <p:spPr>
          <a:xfrm flipH="1">
            <a:off x="4800600" y="3305765"/>
            <a:ext cx="1600200" cy="11602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1"/>
          </p:cNvCxnSpPr>
          <p:nvPr/>
        </p:nvCxnSpPr>
        <p:spPr>
          <a:xfrm flipH="1">
            <a:off x="5181600" y="3786218"/>
            <a:ext cx="1219200" cy="2249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00800" y="4143238"/>
            <a:ext cx="1981200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Select the desired </a:t>
            </a:r>
            <a:r>
              <a:rPr lang="en-US" sz="1200" dirty="0"/>
              <a:t>d</a:t>
            </a:r>
            <a:r>
              <a:rPr lang="en-US" sz="1200" dirty="0" smtClean="0"/>
              <a:t>ate</a:t>
            </a:r>
            <a:endParaRPr lang="en-US" sz="1200" dirty="0"/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 flipV="1">
            <a:off x="4624743" y="4221772"/>
            <a:ext cx="1776057" cy="59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5" idx="1"/>
          </p:cNvCxnSpPr>
          <p:nvPr/>
        </p:nvCxnSpPr>
        <p:spPr>
          <a:xfrm flipH="1" flipV="1">
            <a:off x="4800600" y="4726023"/>
            <a:ext cx="1600200" cy="12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00800" y="4507838"/>
            <a:ext cx="19812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Should always be “AP Standard AP”</a:t>
            </a:r>
            <a:endParaRPr lang="en-US" sz="1200" dirty="0"/>
          </a:p>
        </p:txBody>
      </p:sp>
      <p:sp>
        <p:nvSpPr>
          <p:cNvPr id="38" name="Right Brace 37"/>
          <p:cNvSpPr/>
          <p:nvPr/>
        </p:nvSpPr>
        <p:spPr>
          <a:xfrm>
            <a:off x="4434243" y="4327331"/>
            <a:ext cx="381000" cy="230833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6549044"/>
            <a:ext cx="6705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*</a:t>
            </a:r>
            <a:r>
              <a:rPr lang="en-US" sz="1400" dirty="0" smtClean="0"/>
              <a:t> - See shipping codes listing at </a:t>
            </a: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www.fmarion.edu/financialservices/erp/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114300" y="5943600"/>
            <a:ext cx="88773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95533" y="6011179"/>
            <a:ext cx="1580867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Enter a 30 character description.</a:t>
            </a:r>
            <a:endParaRPr lang="en-US" sz="1200" dirty="0"/>
          </a:p>
        </p:txBody>
      </p:sp>
      <p:cxnSp>
        <p:nvCxnSpPr>
          <p:cNvPr id="44" name="Straight Arrow Connector 43"/>
          <p:cNvCxnSpPr>
            <a:stCxn id="41" idx="0"/>
          </p:cNvCxnSpPr>
          <p:nvPr/>
        </p:nvCxnSpPr>
        <p:spPr>
          <a:xfrm flipV="1">
            <a:off x="885967" y="5078747"/>
            <a:ext cx="2403144" cy="9324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914666" y="6011179"/>
            <a:ext cx="1580867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 know a vendor item number</a:t>
            </a:r>
            <a:endParaRPr lang="en-US" sz="1200" dirty="0"/>
          </a:p>
        </p:txBody>
      </p:sp>
      <p:cxnSp>
        <p:nvCxnSpPr>
          <p:cNvPr id="48" name="Straight Arrow Connector 47"/>
          <p:cNvCxnSpPr>
            <a:stCxn id="47" idx="0"/>
          </p:cNvCxnSpPr>
          <p:nvPr/>
        </p:nvCxnSpPr>
        <p:spPr>
          <a:xfrm flipV="1">
            <a:off x="2705100" y="5177269"/>
            <a:ext cx="1802785" cy="8339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648786" y="6013827"/>
            <a:ext cx="195191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Cost center is the fund and </a:t>
            </a:r>
            <a:r>
              <a:rPr lang="en-US" sz="1200" dirty="0"/>
              <a:t>d</a:t>
            </a:r>
            <a:r>
              <a:rPr lang="en-US" sz="1200" dirty="0" smtClean="0"/>
              <a:t>epartment number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5720117" y="5844852"/>
            <a:ext cx="134402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Select the object </a:t>
            </a:r>
            <a:r>
              <a:rPr lang="en-US" sz="1200" dirty="0"/>
              <a:t>c</a:t>
            </a:r>
            <a:r>
              <a:rPr lang="en-US" sz="1200" dirty="0" smtClean="0"/>
              <a:t>ode that best fits the item.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7183555" y="6012835"/>
            <a:ext cx="176994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the account has a project code provide it.</a:t>
            </a:r>
            <a:endParaRPr lang="en-US" sz="1200" dirty="0"/>
          </a:p>
        </p:txBody>
      </p:sp>
      <p:cxnSp>
        <p:nvCxnSpPr>
          <p:cNvPr id="55" name="Straight Arrow Connector 54"/>
          <p:cNvCxnSpPr>
            <a:stCxn id="52" idx="0"/>
          </p:cNvCxnSpPr>
          <p:nvPr/>
        </p:nvCxnSpPr>
        <p:spPr>
          <a:xfrm flipV="1">
            <a:off x="4624743" y="5146591"/>
            <a:ext cx="2663160" cy="8672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3" idx="0"/>
          </p:cNvCxnSpPr>
          <p:nvPr/>
        </p:nvCxnSpPr>
        <p:spPr>
          <a:xfrm flipV="1">
            <a:off x="6392127" y="5146591"/>
            <a:ext cx="2112844" cy="6982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4" idx="0"/>
          </p:cNvCxnSpPr>
          <p:nvPr/>
        </p:nvCxnSpPr>
        <p:spPr>
          <a:xfrm flipV="1">
            <a:off x="8068527" y="5177269"/>
            <a:ext cx="762994" cy="8355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5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42" y="1371600"/>
            <a:ext cx="9135291" cy="5136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Requisition for Goods and </a:t>
            </a:r>
            <a:r>
              <a:rPr lang="en-US" sz="3200" dirty="0" smtClean="0">
                <a:solidFill>
                  <a:schemeClr val="bg1"/>
                </a:solidFill>
              </a:rPr>
              <a:t>Services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800" y="6396335"/>
            <a:ext cx="8382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1371600"/>
            <a:ext cx="91260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3: Requisition Completion and Submission (Part 2)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43056" y="3389327"/>
            <a:ext cx="1981200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 not fill this section out.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3922586"/>
            <a:ext cx="19812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 have printed comments for the vendor enter them here.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4669314"/>
            <a:ext cx="19812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 have comments for Purchasing enter them here.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5416042"/>
            <a:ext cx="1981200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Approvers will auto populate based on accounts used for the purchase.  </a:t>
            </a:r>
            <a:endParaRPr lang="en-US" sz="1200" dirty="0"/>
          </a:p>
        </p:txBody>
      </p:sp>
      <p:sp>
        <p:nvSpPr>
          <p:cNvPr id="15" name="Right Brace 14"/>
          <p:cNvSpPr/>
          <p:nvPr/>
        </p:nvSpPr>
        <p:spPr>
          <a:xfrm>
            <a:off x="3959859" y="3297640"/>
            <a:ext cx="352567" cy="44096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Brace 15"/>
          <p:cNvSpPr/>
          <p:nvPr/>
        </p:nvSpPr>
        <p:spPr>
          <a:xfrm>
            <a:off x="6247973" y="4611592"/>
            <a:ext cx="352567" cy="66287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Brace 16"/>
          <p:cNvSpPr/>
          <p:nvPr/>
        </p:nvSpPr>
        <p:spPr>
          <a:xfrm>
            <a:off x="6529316" y="3939646"/>
            <a:ext cx="352567" cy="66287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Brace 18"/>
          <p:cNvSpPr/>
          <p:nvPr/>
        </p:nvSpPr>
        <p:spPr>
          <a:xfrm>
            <a:off x="4280850" y="5442294"/>
            <a:ext cx="291150" cy="841229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65100" y="6450519"/>
            <a:ext cx="1981200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Don’t forget to submit!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24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11130" r="3796" b="18222"/>
          <a:stretch/>
        </p:blipFill>
        <p:spPr bwMode="auto">
          <a:xfrm>
            <a:off x="76200" y="1524000"/>
            <a:ext cx="9067800" cy="495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-20782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Receiving Goods and Services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724400" y="3352800"/>
            <a:ext cx="304800" cy="3810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3312467"/>
            <a:ext cx="3276600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Select the vendor or enter the purchase order you are receiving goods or services for.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3837801"/>
            <a:ext cx="2085975" cy="2769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Accepting all is not advised.</a:t>
            </a:r>
            <a:endParaRPr lang="en-US" sz="1200" dirty="0"/>
          </a:p>
        </p:txBody>
      </p:sp>
      <p:sp>
        <p:nvSpPr>
          <p:cNvPr id="9" name="Right Brace 8"/>
          <p:cNvSpPr/>
          <p:nvPr/>
        </p:nvSpPr>
        <p:spPr>
          <a:xfrm>
            <a:off x="3048000" y="3812232"/>
            <a:ext cx="304800" cy="30256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3124200" y="4419600"/>
            <a:ext cx="304800" cy="3810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10300" y="3837801"/>
            <a:ext cx="2085975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Enter this information from the packing </a:t>
            </a:r>
            <a:r>
              <a:rPr lang="en-US" sz="1200" dirty="0"/>
              <a:t>s</a:t>
            </a:r>
            <a:r>
              <a:rPr lang="en-US" sz="1200" dirty="0" smtClean="0"/>
              <a:t>lip</a:t>
            </a:r>
            <a:endParaRPr lang="en-US" sz="1200" dirty="0"/>
          </a:p>
        </p:txBody>
      </p:sp>
      <p:cxnSp>
        <p:nvCxnSpPr>
          <p:cNvPr id="13" name="Straight Arrow Connector 12"/>
          <p:cNvCxnSpPr>
            <a:stCxn id="11" idx="1"/>
            <a:endCxn id="10" idx="1"/>
          </p:cNvCxnSpPr>
          <p:nvPr/>
        </p:nvCxnSpPr>
        <p:spPr>
          <a:xfrm flipH="1">
            <a:off x="3429000" y="4068634"/>
            <a:ext cx="2781300" cy="5414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00639" y="5708052"/>
            <a:ext cx="174307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Enter the quantity accepted and rejected.</a:t>
            </a:r>
            <a:endParaRPr lang="en-US" sz="1200" dirty="0"/>
          </a:p>
        </p:txBody>
      </p:sp>
      <p:sp>
        <p:nvSpPr>
          <p:cNvPr id="16" name="Right Brace 15"/>
          <p:cNvSpPr/>
          <p:nvPr/>
        </p:nvSpPr>
        <p:spPr>
          <a:xfrm rot="5400000">
            <a:off x="5728000" y="4756520"/>
            <a:ext cx="488352" cy="1414712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57298" y="4379267"/>
            <a:ext cx="1368843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 any MSDS sheets received.</a:t>
            </a:r>
            <a:endParaRPr lang="en-US" sz="1200" dirty="0"/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7086600" y="4840932"/>
            <a:ext cx="855120" cy="3164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05800" y="6396335"/>
            <a:ext cx="8382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15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" y="1387594"/>
            <a:ext cx="9144000" cy="5218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Request for Payment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800" y="6396335"/>
            <a:ext cx="8382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36" y="1376065"/>
            <a:ext cx="91093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1: Who do we need to pay?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64673" y="4223197"/>
            <a:ext cx="2133600" cy="9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99164" y="4648200"/>
            <a:ext cx="1981200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Search for a vendor name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603665" y="4371201"/>
            <a:ext cx="1101436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Pay a vendor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2441190"/>
            <a:ext cx="1981200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Request reimbursement</a:t>
            </a:r>
            <a:endParaRPr lang="en-US" sz="1200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2705101" y="3773016"/>
            <a:ext cx="1676400" cy="736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0"/>
          </p:cNvCxnSpPr>
          <p:nvPr/>
        </p:nvCxnSpPr>
        <p:spPr>
          <a:xfrm flipV="1">
            <a:off x="4689764" y="3924300"/>
            <a:ext cx="789709" cy="723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</p:cNvCxnSpPr>
          <p:nvPr/>
        </p:nvCxnSpPr>
        <p:spPr>
          <a:xfrm flipH="1">
            <a:off x="4738255" y="2718189"/>
            <a:ext cx="1129145" cy="8209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4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065"/>
            <a:ext cx="9144000" cy="5140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Request for Payment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800" y="6396335"/>
            <a:ext cx="8382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76065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2: Select a Vendor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648200"/>
            <a:ext cx="2133600" cy="9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Arrow Connector 8"/>
          <p:cNvCxnSpPr>
            <a:stCxn id="10" idx="2"/>
          </p:cNvCxnSpPr>
          <p:nvPr/>
        </p:nvCxnSpPr>
        <p:spPr>
          <a:xfrm>
            <a:off x="2715491" y="3553872"/>
            <a:ext cx="419100" cy="7114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67791" y="3092207"/>
            <a:ext cx="12954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Pay a vendor we have on file.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92927" y="5638800"/>
            <a:ext cx="2382982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Pay a vendor we don’t have on file.</a:t>
            </a:r>
          </a:p>
          <a:p>
            <a:endParaRPr lang="en-US" sz="1200" dirty="0"/>
          </a:p>
          <a:p>
            <a:r>
              <a:rPr lang="en-US" sz="1200" b="1" dirty="0" smtClean="0">
                <a:solidFill>
                  <a:srgbClr val="FF0000"/>
                </a:solidFill>
              </a:rPr>
              <a:t>REMEMBER: </a:t>
            </a:r>
            <a:r>
              <a:rPr lang="en-US" sz="1200" dirty="0" smtClean="0"/>
              <a:t>Contact Purchasing for instructions on creating a new vendor.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1" idx="0"/>
          </p:cNvCxnSpPr>
          <p:nvPr/>
        </p:nvCxnSpPr>
        <p:spPr>
          <a:xfrm flipV="1">
            <a:off x="3484418" y="5209758"/>
            <a:ext cx="0" cy="4290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15491" y="3553872"/>
            <a:ext cx="323850" cy="857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5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39284"/>
            <a:ext cx="9138177" cy="5137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Request for Payment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05800" y="6396335"/>
            <a:ext cx="8382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18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3982" y="2021027"/>
            <a:ext cx="1981200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Automatically provided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77447" y="2479093"/>
            <a:ext cx="19812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Select the desired </a:t>
            </a:r>
            <a:r>
              <a:rPr lang="en-US" sz="1200" dirty="0"/>
              <a:t>d</a:t>
            </a:r>
            <a:r>
              <a:rPr lang="en-US" sz="1200" dirty="0" smtClean="0"/>
              <a:t>ate for payment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573982" y="3102825"/>
            <a:ext cx="19812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 received an invoice from the vendor provide the invoice number.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842776" y="4203544"/>
            <a:ext cx="1295400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For vendors on file this will automatically populate.  For new vendors, you will have to provide this information.  </a:t>
            </a:r>
            <a:endParaRPr lang="en-US" sz="1200" dirty="0"/>
          </a:p>
        </p:txBody>
      </p:sp>
      <p:sp>
        <p:nvSpPr>
          <p:cNvPr id="11" name="Right Brace 10"/>
          <p:cNvSpPr/>
          <p:nvPr/>
        </p:nvSpPr>
        <p:spPr>
          <a:xfrm>
            <a:off x="7243804" y="3921129"/>
            <a:ext cx="590550" cy="2148195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>
            <a:stCxn id="7" idx="1"/>
          </p:cNvCxnSpPr>
          <p:nvPr/>
        </p:nvCxnSpPr>
        <p:spPr>
          <a:xfrm flipH="1">
            <a:off x="4114800" y="2159527"/>
            <a:ext cx="2459182" cy="1201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1"/>
          </p:cNvCxnSpPr>
          <p:nvPr/>
        </p:nvCxnSpPr>
        <p:spPr>
          <a:xfrm flipH="1">
            <a:off x="5328490" y="2709926"/>
            <a:ext cx="1248957" cy="7263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1"/>
          </p:cNvCxnSpPr>
          <p:nvPr/>
        </p:nvCxnSpPr>
        <p:spPr>
          <a:xfrm flipH="1">
            <a:off x="4648200" y="3425991"/>
            <a:ext cx="1925782" cy="3928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1284162"/>
            <a:ext cx="9138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3a: Requisition Preparation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793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136"/>
            <a:ext cx="9144000" cy="5140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Request for Payment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05800" y="6396335"/>
            <a:ext cx="8382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19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67137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3b: Requisition Preparation Continued</a:t>
            </a:r>
          </a:p>
          <a:p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2133600"/>
            <a:ext cx="19812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Should always be “AP Standard AP”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560127" y="2689536"/>
            <a:ext cx="19812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 have comments for Purchasing enter them here.</a:t>
            </a:r>
            <a:endParaRPr lang="en-US" sz="1200" dirty="0"/>
          </a:p>
        </p:txBody>
      </p:sp>
      <p:cxnSp>
        <p:nvCxnSpPr>
          <p:cNvPr id="10" name="Straight Arrow Connector 9"/>
          <p:cNvCxnSpPr>
            <a:stCxn id="6" idx="1"/>
          </p:cNvCxnSpPr>
          <p:nvPr/>
        </p:nvCxnSpPr>
        <p:spPr>
          <a:xfrm flipH="1">
            <a:off x="4419600" y="2364433"/>
            <a:ext cx="2133600" cy="4549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4701887" y="3012702"/>
            <a:ext cx="1858240" cy="1876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0778" y="4800600"/>
            <a:ext cx="1580867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Enter a 30 character description.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138055" y="4800600"/>
            <a:ext cx="195191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Cost </a:t>
            </a:r>
            <a:r>
              <a:rPr lang="en-US" sz="1200" dirty="0"/>
              <a:t>c</a:t>
            </a:r>
            <a:r>
              <a:rPr lang="en-US" sz="1200" dirty="0" smtClean="0"/>
              <a:t>enter is the fund and </a:t>
            </a:r>
            <a:r>
              <a:rPr lang="en-US" sz="1200" dirty="0"/>
              <a:t>d</a:t>
            </a:r>
            <a:r>
              <a:rPr lang="en-US" sz="1200" dirty="0" smtClean="0"/>
              <a:t>epartment number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540901" y="4800600"/>
            <a:ext cx="134402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Select the object </a:t>
            </a:r>
            <a:r>
              <a:rPr lang="en-US" sz="1200" dirty="0"/>
              <a:t>c</a:t>
            </a:r>
            <a:r>
              <a:rPr lang="en-US" sz="1200" dirty="0" smtClean="0"/>
              <a:t>ode that best fits the item.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027693" y="4814417"/>
            <a:ext cx="176994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the account has a project code provide it.</a:t>
            </a:r>
            <a:endParaRPr lang="en-US" sz="1200" dirty="0"/>
          </a:p>
        </p:txBody>
      </p:sp>
      <p:cxnSp>
        <p:nvCxnSpPr>
          <p:cNvPr id="18" name="Straight Arrow Connector 17"/>
          <p:cNvCxnSpPr>
            <a:stCxn id="12" idx="0"/>
          </p:cNvCxnSpPr>
          <p:nvPr/>
        </p:nvCxnSpPr>
        <p:spPr>
          <a:xfrm flipV="1">
            <a:off x="1121212" y="3957934"/>
            <a:ext cx="2590075" cy="842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042160" y="3957935"/>
            <a:ext cx="2517967" cy="8564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0"/>
          </p:cNvCxnSpPr>
          <p:nvPr/>
        </p:nvCxnSpPr>
        <p:spPr>
          <a:xfrm flipV="1">
            <a:off x="6212911" y="3957934"/>
            <a:ext cx="2138129" cy="842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0"/>
          </p:cNvCxnSpPr>
          <p:nvPr/>
        </p:nvCxnSpPr>
        <p:spPr>
          <a:xfrm flipV="1">
            <a:off x="7912665" y="3962400"/>
            <a:ext cx="806560" cy="8520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3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		New System, New Features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800" y="6396335"/>
            <a:ext cx="8382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50247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Less Paper: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Electronic Requisitions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Electronic Signatures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Electronic Receiving Approvals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Budget Reports on Demand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Report Query Structure</a:t>
            </a:r>
          </a:p>
          <a:p>
            <a:pPr marL="457200" lvl="1" indent="0">
              <a:buNone/>
            </a:pPr>
            <a:endParaRPr lang="en-US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Paper still required for travel </a:t>
            </a:r>
            <a:r>
              <a:rPr lang="en-US" dirty="0"/>
              <a:t>r</a:t>
            </a:r>
            <a:r>
              <a:rPr lang="en-US" dirty="0" smtClean="0"/>
              <a:t>eimbursements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New accounting code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0464"/>
            <a:ext cx="9151855" cy="5145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Request for Payment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05800" y="6396335"/>
            <a:ext cx="8382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20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782" y="3132699"/>
            <a:ext cx="1981200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 not fill this section out.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832639" y="4613287"/>
            <a:ext cx="1981200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Approvers will auto populate based on accounts used for the purchase. 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947095" y="5727802"/>
            <a:ext cx="1981200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Don’t forget to submit!</a:t>
            </a:r>
            <a:endParaRPr lang="en-US" sz="1200" dirty="0"/>
          </a:p>
        </p:txBody>
      </p:sp>
      <p:sp>
        <p:nvSpPr>
          <p:cNvPr id="11" name="Right Brace 10"/>
          <p:cNvSpPr/>
          <p:nvPr/>
        </p:nvSpPr>
        <p:spPr>
          <a:xfrm>
            <a:off x="3886200" y="3004499"/>
            <a:ext cx="304800" cy="5334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4333875" y="3943167"/>
            <a:ext cx="457200" cy="20574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38101" y="1359114"/>
            <a:ext cx="921073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3c: Requisition Preparation Continued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670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855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Links to FMU Business Affairs Resources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14596"/>
            <a:ext cx="8077200" cy="14478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/>
                </a:solidFill>
              </a:rPr>
              <a:t>See all ERP related training </a:t>
            </a:r>
            <a:r>
              <a:rPr lang="en-US" sz="2800" dirty="0">
                <a:solidFill>
                  <a:schemeClr val="accent2"/>
                </a:solidFill>
              </a:rPr>
              <a:t>m</a:t>
            </a:r>
            <a:r>
              <a:rPr lang="en-US" sz="2800" dirty="0" smtClean="0">
                <a:solidFill>
                  <a:schemeClr val="accent2"/>
                </a:solidFill>
              </a:rPr>
              <a:t>aterials, forms, and other </a:t>
            </a:r>
            <a:r>
              <a:rPr lang="en-US" sz="2800" dirty="0">
                <a:solidFill>
                  <a:schemeClr val="accent2"/>
                </a:solidFill>
              </a:rPr>
              <a:t>r</a:t>
            </a:r>
            <a:r>
              <a:rPr lang="en-US" sz="2800" dirty="0" smtClean="0">
                <a:solidFill>
                  <a:schemeClr val="accent2"/>
                </a:solidFill>
              </a:rPr>
              <a:t>esources </a:t>
            </a:r>
            <a:r>
              <a:rPr lang="en-US" sz="2800" dirty="0">
                <a:solidFill>
                  <a:schemeClr val="accent2"/>
                </a:solidFill>
              </a:rPr>
              <a:t>at </a:t>
            </a:r>
            <a:r>
              <a:rPr lang="en-US" sz="2800" dirty="0">
                <a:solidFill>
                  <a:schemeClr val="accent2"/>
                </a:solidFill>
                <a:hlinkClick r:id="rId2"/>
              </a:rPr>
              <a:t>http://</a:t>
            </a:r>
            <a:r>
              <a:rPr lang="en-US" sz="2800" dirty="0" smtClean="0">
                <a:solidFill>
                  <a:schemeClr val="accent2"/>
                </a:solidFill>
                <a:hlinkClick r:id="rId2"/>
              </a:rPr>
              <a:t>www.fmarion.edu/financialservices/erp/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800" y="6396335"/>
            <a:ext cx="8382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976" y="6038594"/>
            <a:ext cx="8969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457200" y="3688024"/>
            <a:ext cx="8077200" cy="1447800"/>
          </a:xfrm>
        </p:spPr>
        <p:txBody>
          <a:bodyPr/>
          <a:lstStyle/>
          <a:p>
            <a:r>
              <a:rPr lang="en-US" sz="2800" dirty="0" smtClean="0"/>
              <a:t>Questions:  Thomas Welch - </a:t>
            </a:r>
            <a:r>
              <a:rPr lang="en-US" sz="2800" dirty="0" smtClean="0">
                <a:hlinkClick r:id="rId3"/>
              </a:rPr>
              <a:t>rwelch@fmarion.edu</a:t>
            </a: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701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Chart of Accounts Changes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800" y="6396335"/>
            <a:ext cx="8382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126" y="1447800"/>
            <a:ext cx="9144000" cy="494853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Old -&gt;</a:t>
            </a:r>
            <a:r>
              <a:rPr lang="en-US" sz="2800" dirty="0" smtClean="0"/>
              <a:t>  1-035-E4100-0000 = </a:t>
            </a:r>
            <a:r>
              <a:rPr lang="en-US" sz="2400" dirty="0" smtClean="0"/>
              <a:t>General Fund, Fine Arts, Supplies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New -&gt;</a:t>
            </a:r>
            <a:r>
              <a:rPr lang="en-US" sz="2800" dirty="0" smtClean="0"/>
              <a:t> 100000-12203-82000 = </a:t>
            </a:r>
            <a:r>
              <a:rPr lang="en-US" sz="2400" dirty="0" smtClean="0"/>
              <a:t>General Fund, Fine Arts, Supplies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400" dirty="0" smtClean="0"/>
              <a:t>	   Fund - Department - Object</a:t>
            </a:r>
            <a:endParaRPr lang="en-US" sz="2800" dirty="0"/>
          </a:p>
        </p:txBody>
      </p:sp>
      <p:sp>
        <p:nvSpPr>
          <p:cNvPr id="3" name="Right Brace 2"/>
          <p:cNvSpPr/>
          <p:nvPr/>
        </p:nvSpPr>
        <p:spPr>
          <a:xfrm rot="5400000">
            <a:off x="2247900" y="1714500"/>
            <a:ext cx="609600" cy="8382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 rot="5400000">
            <a:off x="3162300" y="1790700"/>
            <a:ext cx="609600" cy="6858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 rot="5400000">
            <a:off x="1424940" y="1851660"/>
            <a:ext cx="609600" cy="56388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 rot="16200000">
            <a:off x="1562100" y="4381500"/>
            <a:ext cx="609600" cy="8382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95400" y="1828799"/>
            <a:ext cx="0" cy="32766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905000" y="2438400"/>
            <a:ext cx="1524000" cy="1905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52600" y="2514600"/>
            <a:ext cx="990600" cy="1828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 rot="16200000">
            <a:off x="2561408" y="4381500"/>
            <a:ext cx="609600" cy="8382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Brace 17"/>
          <p:cNvSpPr/>
          <p:nvPr/>
        </p:nvSpPr>
        <p:spPr>
          <a:xfrm rot="16200000">
            <a:off x="3581400" y="4381500"/>
            <a:ext cx="609600" cy="8382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52700" y="2476500"/>
            <a:ext cx="1257300" cy="1866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ight Brace 21"/>
          <p:cNvSpPr/>
          <p:nvPr/>
        </p:nvSpPr>
        <p:spPr>
          <a:xfrm rot="5400000">
            <a:off x="1603624" y="5158581"/>
            <a:ext cx="334963" cy="9906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Brace 22"/>
          <p:cNvSpPr/>
          <p:nvPr/>
        </p:nvSpPr>
        <p:spPr>
          <a:xfrm rot="5400000">
            <a:off x="2719409" y="5255465"/>
            <a:ext cx="334963" cy="79683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Brace 23"/>
          <p:cNvSpPr/>
          <p:nvPr/>
        </p:nvSpPr>
        <p:spPr>
          <a:xfrm rot="5400000">
            <a:off x="3718718" y="5255464"/>
            <a:ext cx="334963" cy="79683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So  Why Did we Change the Code?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800" y="6396335"/>
            <a:ext cx="8382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Codes can no longer be deleted and reused.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Fund Code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We consolidated the fund and smallest fund break down while adding another digit.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Department Code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In order to provide better roll-up reporting by division, schools, and major departments, we added two digits to the sequence.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Object Code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No more alpha </a:t>
            </a:r>
            <a:r>
              <a:rPr lang="en-US" sz="2400" dirty="0"/>
              <a:t>d</a:t>
            </a:r>
            <a:r>
              <a:rPr lang="en-US" sz="2400" dirty="0" smtClean="0"/>
              <a:t>igit! Sorry for those that liked it.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211669"/>
            <a:ext cx="769620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new Chart of Accounts and further explanation of our code structure can be found at 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en-US" dirty="0">
                <a:solidFill>
                  <a:schemeClr val="bg1"/>
                </a:solidFill>
                <a:hlinkClick r:id="rId2"/>
              </a:rPr>
              <a:t>://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www.fmarion.edu/financialservices/erp/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1" y="1752600"/>
            <a:ext cx="8497618" cy="4777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Your Access to Colleague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5800" y="6396335"/>
            <a:ext cx="8382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836" y="123998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Meet Patriot Portal!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0200" y="1239983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www.fmarion.edu/financialservices/erp/</a:t>
            </a:r>
            <a:endParaRPr lang="en-US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895600" y="5015457"/>
            <a:ext cx="3581400" cy="3693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Once Logged in, click the menu.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H="1" flipV="1">
            <a:off x="551792" y="2895601"/>
            <a:ext cx="4134508" cy="211985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0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5567"/>
            <a:ext cx="8805662" cy="4950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Accessing Your First Screen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800" y="6396335"/>
            <a:ext cx="8382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6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14" idx="0"/>
          </p:cNvCxnSpPr>
          <p:nvPr/>
        </p:nvCxnSpPr>
        <p:spPr>
          <a:xfrm flipH="1" flipV="1">
            <a:off x="762000" y="3200400"/>
            <a:ext cx="3086100" cy="163606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62200" y="4836468"/>
            <a:ext cx="2971800" cy="3693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the Employee Option.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6" y="1446830"/>
            <a:ext cx="9043130" cy="5084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Your Options with Colleague Finance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800" y="6396335"/>
            <a:ext cx="8382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7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29" idx="2"/>
          </p:cNvCxnSpPr>
          <p:nvPr/>
        </p:nvCxnSpPr>
        <p:spPr>
          <a:xfrm flipH="1">
            <a:off x="1077233" y="2085472"/>
            <a:ext cx="788028" cy="22597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077233" y="3124200"/>
            <a:ext cx="4329701" cy="15449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143000" y="3658737"/>
            <a:ext cx="4267201" cy="12299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00200" y="4111726"/>
            <a:ext cx="3810001" cy="952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471247" y="4585063"/>
            <a:ext cx="3938953" cy="8632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219200" y="4967137"/>
            <a:ext cx="4343400" cy="730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62600" y="4888663"/>
            <a:ext cx="337892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Request a PTI, pay an invoice, or request reimbursement (non-travel).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10200" y="4463046"/>
            <a:ext cx="353132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Report the receipt of goods and services.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410200" y="4037429"/>
            <a:ext cx="353132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Requisition goods and services.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406934" y="3404582"/>
            <a:ext cx="353132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Account administrators can approve requisitions electronically.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06934" y="2804720"/>
            <a:ext cx="353132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 this to recall your last budget selection setup instantly.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99598" y="1562252"/>
            <a:ext cx="353132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 this to query your budget anywhere, anytime in real time.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96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5" y="1381744"/>
            <a:ext cx="9079544" cy="5104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Budget Selection &amp; Budget Summary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800" y="6396335"/>
            <a:ext cx="8382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8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4404" y="3035799"/>
            <a:ext cx="1828800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Look up an account by entire code, or a single GL component.</a:t>
            </a:r>
            <a:endParaRPr lang="en-US" sz="1600" dirty="0"/>
          </a:p>
        </p:txBody>
      </p:sp>
      <p:sp>
        <p:nvSpPr>
          <p:cNvPr id="8" name="Right Brace 7"/>
          <p:cNvSpPr/>
          <p:nvPr/>
        </p:nvSpPr>
        <p:spPr>
          <a:xfrm>
            <a:off x="5562600" y="3352799"/>
            <a:ext cx="261013" cy="746791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1113" y="4699118"/>
            <a:ext cx="22098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Decide how you want it sorted and totaled.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1113" y="5372347"/>
            <a:ext cx="1905000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Pick your year or your period you want to review.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4157244"/>
            <a:ext cx="3733800" cy="3385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Save your current search if you like it.</a:t>
            </a:r>
            <a:endParaRPr lang="en-US" sz="1600" dirty="0"/>
          </a:p>
        </p:txBody>
      </p:sp>
      <p:sp>
        <p:nvSpPr>
          <p:cNvPr id="13" name="Right Brace 12"/>
          <p:cNvSpPr/>
          <p:nvPr/>
        </p:nvSpPr>
        <p:spPr>
          <a:xfrm>
            <a:off x="5031277" y="4177799"/>
            <a:ext cx="228600" cy="320696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>
            <a:off x="4451828" y="4587598"/>
            <a:ext cx="304800" cy="685801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>
            <a:off x="4438947" y="5372347"/>
            <a:ext cx="304800" cy="685801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523"/>
            <a:ext cx="9144000" cy="5140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Budget Selection &amp; Budget Summary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800" y="6396335"/>
            <a:ext cx="8382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9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599" y="3964018"/>
            <a:ext cx="1828800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You can drill down into the blue cells for detail of activity all the way to the transaction detail.</a:t>
            </a:r>
            <a:endParaRPr lang="en-US" sz="1600" dirty="0"/>
          </a:p>
        </p:txBody>
      </p:sp>
      <p:sp>
        <p:nvSpPr>
          <p:cNvPr id="8" name="Right Brace 7"/>
          <p:cNvSpPr/>
          <p:nvPr/>
        </p:nvSpPr>
        <p:spPr>
          <a:xfrm rot="10800000">
            <a:off x="2588523" y="3690862"/>
            <a:ext cx="457200" cy="2115972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3944</TotalTime>
  <Words>873</Words>
  <Application>Microsoft Office PowerPoint</Application>
  <PresentationFormat>On-screen Show (4:3)</PresentationFormat>
  <Paragraphs>147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</vt:lpstr>
      <vt:lpstr>Wingdings</vt:lpstr>
      <vt:lpstr>Office Theme</vt:lpstr>
      <vt:lpstr>3_Office Theme</vt:lpstr>
      <vt:lpstr>PowerPoint Presentation</vt:lpstr>
      <vt:lpstr>  New System, New Features</vt:lpstr>
      <vt:lpstr>Chart of Accounts Changes</vt:lpstr>
      <vt:lpstr>So  Why Did we Change the Code?</vt:lpstr>
      <vt:lpstr>Your Access to Colleague</vt:lpstr>
      <vt:lpstr>Accessing Your First Screen</vt:lpstr>
      <vt:lpstr>Your Options with Colleague Finance</vt:lpstr>
      <vt:lpstr>Budget Selection &amp; Budget Summary</vt:lpstr>
      <vt:lpstr>Budget Selection &amp; Budget Summary</vt:lpstr>
      <vt:lpstr>Approval of Documents  (Account Disbursement Approvers Only)</vt:lpstr>
      <vt:lpstr>Requisition for Goods and Services</vt:lpstr>
      <vt:lpstr>Requisition for Goods and Services</vt:lpstr>
      <vt:lpstr>Requisition for Goods and Services</vt:lpstr>
      <vt:lpstr>Requisition for Goods and Services</vt:lpstr>
      <vt:lpstr>Receiving Goods and Services</vt:lpstr>
      <vt:lpstr>Request for Payment</vt:lpstr>
      <vt:lpstr>Request for Payment</vt:lpstr>
      <vt:lpstr>Request for Payment</vt:lpstr>
      <vt:lpstr>Request for Payment</vt:lpstr>
      <vt:lpstr>Request for Payment</vt:lpstr>
      <vt:lpstr>Links to FMU Business Affairs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FMU Campus Police</dc:title>
  <dc:creator>TJackson</dc:creator>
  <cp:lastModifiedBy>R. Thomas Welch</cp:lastModifiedBy>
  <cp:revision>254</cp:revision>
  <cp:lastPrinted>2017-08-10T12:20:17Z</cp:lastPrinted>
  <dcterms:created xsi:type="dcterms:W3CDTF">2011-05-24T14:49:14Z</dcterms:created>
  <dcterms:modified xsi:type="dcterms:W3CDTF">2017-10-05T18:59:56Z</dcterms:modified>
</cp:coreProperties>
</file>