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15"/>
  </p:notesMasterIdLst>
  <p:sldIdLst>
    <p:sldId id="323" r:id="rId3"/>
    <p:sldId id="314" r:id="rId4"/>
    <p:sldId id="358" r:id="rId5"/>
    <p:sldId id="357" r:id="rId6"/>
    <p:sldId id="356" r:id="rId7"/>
    <p:sldId id="355" r:id="rId8"/>
    <p:sldId id="354" r:id="rId9"/>
    <p:sldId id="353" r:id="rId10"/>
    <p:sldId id="359" r:id="rId11"/>
    <p:sldId id="352" r:id="rId12"/>
    <p:sldId id="351" r:id="rId13"/>
    <p:sldId id="346" r:id="rId14"/>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p:cViewPr varScale="1">
        <p:scale>
          <a:sx n="69" d="100"/>
          <a:sy n="69" d="100"/>
        </p:scale>
        <p:origin x="144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98103" y="0"/>
            <a:ext cx="2982119" cy="46482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1C1A7F7-CE6E-4996-95C8-FD5725AA8EE9}" type="datetimeFigureOut">
              <a:rPr lang="en-US"/>
              <a:pPr>
                <a:defRPr/>
              </a:pPr>
              <a:t>2/20/2018</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967"/>
            <a:ext cx="2982119" cy="46482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D4CB804-51DD-4B50-8458-259CBEE0B3C2}" type="slidenum">
              <a:rPr lang="en-US"/>
              <a:pPr>
                <a:defRPr/>
              </a:pPr>
              <a:t>‹#›</a:t>
            </a:fld>
            <a:endParaRPr lang="en-US" dirty="0"/>
          </a:p>
        </p:txBody>
      </p:sp>
    </p:spTree>
    <p:extLst>
      <p:ext uri="{BB962C8B-B14F-4D97-AF65-F5344CB8AC3E}">
        <p14:creationId xmlns:p14="http://schemas.microsoft.com/office/powerpoint/2010/main" val="14691840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410465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CA70203-7B5B-4917-8A9F-28FAA0C7B738}" type="datetimeFigureOut">
              <a:rPr lang="en-US"/>
              <a:pPr>
                <a:defRPr/>
              </a:pPr>
              <a:t>2/20/2018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192B98-B82A-4786-8958-EDA40FE154C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7803A5-A648-4DEC-9AE2-61F78543D686}" type="datetimeFigureOut">
              <a:rPr lang="en-US"/>
              <a:pPr>
                <a:defRPr/>
              </a:pPr>
              <a:t>2/20/2018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DFA0EC-7FF7-4A79-9F89-2D30D54537C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7A0140-E118-4C95-811B-262B75C59275}" type="datetimeFigureOut">
              <a:rPr lang="en-US"/>
              <a:pPr>
                <a:defRPr/>
              </a:pPr>
              <a:t>2/20/2018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F776B9-14B8-4B92-9EE3-5FC994D0E3B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AB67F3C-8214-44BA-9DFC-F0A395971B03}" type="datetimeFigureOut">
              <a:rPr lang="en-US"/>
              <a:pPr>
                <a:defRPr/>
              </a:pPr>
              <a:t>2/20/2018</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vl1pPr>
          </a:lstStyle>
          <a:p>
            <a:pPr>
              <a:defRPr/>
            </a:pPr>
            <a:fld id="{7B2D0F03-2960-4C77-BB6F-1BA8545F2C60}" type="slidenum">
              <a:rPr lang="en-US" altLang="en-US"/>
              <a:pPr>
                <a:defRPr/>
              </a:pPr>
              <a:t>‹#›</a:t>
            </a:fld>
            <a:endParaRPr lang="en-US" altLang="en-US" dirty="0"/>
          </a:p>
        </p:txBody>
      </p:sp>
    </p:spTree>
    <p:extLst>
      <p:ext uri="{BB962C8B-B14F-4D97-AF65-F5344CB8AC3E}">
        <p14:creationId xmlns:p14="http://schemas.microsoft.com/office/powerpoint/2010/main" val="3800594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AB67F3C-8214-44BA-9DFC-F0A395971B03}" type="datetimeFigureOut">
              <a:rPr lang="en-US"/>
              <a:pPr>
                <a:defRPr/>
              </a:pPr>
              <a:t>2/20/2018</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vl1pPr>
          </a:lstStyle>
          <a:p>
            <a:pPr>
              <a:defRPr/>
            </a:pPr>
            <a:fld id="{EEB17ADC-28AD-4831-A8CE-E1684676F156}" type="slidenum">
              <a:rPr lang="en-US" altLang="en-US"/>
              <a:pPr>
                <a:defRPr/>
              </a:pPr>
              <a:t>‹#›</a:t>
            </a:fld>
            <a:endParaRPr lang="en-US" altLang="en-US" dirty="0"/>
          </a:p>
        </p:txBody>
      </p:sp>
    </p:spTree>
    <p:extLst>
      <p:ext uri="{BB962C8B-B14F-4D97-AF65-F5344CB8AC3E}">
        <p14:creationId xmlns:p14="http://schemas.microsoft.com/office/powerpoint/2010/main" val="3533015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AB67F3C-8214-44BA-9DFC-F0A395971B03}" type="datetimeFigureOut">
              <a:rPr lang="en-US"/>
              <a:pPr>
                <a:defRPr/>
              </a:pPr>
              <a:t>2/20/2018</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vl1pPr>
          </a:lstStyle>
          <a:p>
            <a:pPr>
              <a:defRPr/>
            </a:pPr>
            <a:fld id="{8D7BFD23-BFFE-4495-BED0-7A628F8187B1}" type="slidenum">
              <a:rPr lang="en-US" altLang="en-US"/>
              <a:pPr>
                <a:defRPr/>
              </a:pPr>
              <a:t>‹#›</a:t>
            </a:fld>
            <a:endParaRPr lang="en-US" altLang="en-US" dirty="0"/>
          </a:p>
        </p:txBody>
      </p:sp>
    </p:spTree>
    <p:extLst>
      <p:ext uri="{BB962C8B-B14F-4D97-AF65-F5344CB8AC3E}">
        <p14:creationId xmlns:p14="http://schemas.microsoft.com/office/powerpoint/2010/main" val="2525670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AB67F3C-8214-44BA-9DFC-F0A395971B03}" type="datetimeFigureOut">
              <a:rPr lang="en-US"/>
              <a:pPr>
                <a:defRPr/>
              </a:pPr>
              <a:t>2/20/2018</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lvl1pPr>
          </a:lstStyle>
          <a:p>
            <a:pPr>
              <a:defRPr/>
            </a:pPr>
            <a:fld id="{3E158D0A-CD3A-489E-B2B9-E0D7920E81AC}" type="slidenum">
              <a:rPr lang="en-US" altLang="en-US"/>
              <a:pPr>
                <a:defRPr/>
              </a:pPr>
              <a:t>‹#›</a:t>
            </a:fld>
            <a:endParaRPr lang="en-US" altLang="en-US" dirty="0"/>
          </a:p>
        </p:txBody>
      </p:sp>
    </p:spTree>
    <p:extLst>
      <p:ext uri="{BB962C8B-B14F-4D97-AF65-F5344CB8AC3E}">
        <p14:creationId xmlns:p14="http://schemas.microsoft.com/office/powerpoint/2010/main" val="30854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AB67F3C-8214-44BA-9DFC-F0A395971B03}" type="datetimeFigureOut">
              <a:rPr lang="en-US"/>
              <a:pPr>
                <a:defRPr/>
              </a:pPr>
              <a:t>2/20/2018</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hangingPunct="0">
              <a:defRPr/>
            </a:lvl1pPr>
          </a:lstStyle>
          <a:p>
            <a:pPr>
              <a:defRPr/>
            </a:pPr>
            <a:fld id="{33C75645-F81B-4F45-B9C3-C57DCD3978CF}" type="slidenum">
              <a:rPr lang="en-US" altLang="en-US"/>
              <a:pPr>
                <a:defRPr/>
              </a:pPr>
              <a:t>‹#›</a:t>
            </a:fld>
            <a:endParaRPr lang="en-US" altLang="en-US" dirty="0"/>
          </a:p>
        </p:txBody>
      </p:sp>
    </p:spTree>
    <p:extLst>
      <p:ext uri="{BB962C8B-B14F-4D97-AF65-F5344CB8AC3E}">
        <p14:creationId xmlns:p14="http://schemas.microsoft.com/office/powerpoint/2010/main" val="361140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AB67F3C-8214-44BA-9DFC-F0A395971B03}" type="datetimeFigureOut">
              <a:rPr lang="en-US"/>
              <a:pPr>
                <a:defRPr/>
              </a:pPr>
              <a:t>2/20/2018</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hangingPunct="0">
              <a:defRPr/>
            </a:lvl1pPr>
          </a:lstStyle>
          <a:p>
            <a:pPr>
              <a:defRPr/>
            </a:pPr>
            <a:fld id="{5600EC83-4DEB-4C5B-BD76-D64349A89E8F}" type="slidenum">
              <a:rPr lang="en-US" altLang="en-US"/>
              <a:pPr>
                <a:defRPr/>
              </a:pPr>
              <a:t>‹#›</a:t>
            </a:fld>
            <a:endParaRPr lang="en-US" altLang="en-US" dirty="0"/>
          </a:p>
        </p:txBody>
      </p:sp>
    </p:spTree>
    <p:extLst>
      <p:ext uri="{BB962C8B-B14F-4D97-AF65-F5344CB8AC3E}">
        <p14:creationId xmlns:p14="http://schemas.microsoft.com/office/powerpoint/2010/main" val="3809034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AB67F3C-8214-44BA-9DFC-F0A395971B03}" type="datetimeFigureOut">
              <a:rPr lang="en-US"/>
              <a:pPr>
                <a:defRPr/>
              </a:pPr>
              <a:t>2/20/2018</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hangingPunct="0">
              <a:defRPr/>
            </a:lvl1pPr>
          </a:lstStyle>
          <a:p>
            <a:pPr>
              <a:defRPr/>
            </a:pPr>
            <a:fld id="{4DC1EEB1-BE4A-4F6A-B03D-C09B064C3A07}" type="slidenum">
              <a:rPr lang="en-US" altLang="en-US"/>
              <a:pPr>
                <a:defRPr/>
              </a:pPr>
              <a:t>‹#›</a:t>
            </a:fld>
            <a:endParaRPr lang="en-US" altLang="en-US" dirty="0"/>
          </a:p>
        </p:txBody>
      </p:sp>
    </p:spTree>
    <p:extLst>
      <p:ext uri="{BB962C8B-B14F-4D97-AF65-F5344CB8AC3E}">
        <p14:creationId xmlns:p14="http://schemas.microsoft.com/office/powerpoint/2010/main" val="1492531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AB67F3C-8214-44BA-9DFC-F0A395971B03}" type="datetimeFigureOut">
              <a:rPr lang="en-US"/>
              <a:pPr>
                <a:defRPr/>
              </a:pPr>
              <a:t>2/20/2018</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lvl1pPr>
          </a:lstStyle>
          <a:p>
            <a:pPr>
              <a:defRPr/>
            </a:pPr>
            <a:fld id="{6E8DEA00-50FF-417C-B270-E51FDA1E401A}" type="slidenum">
              <a:rPr lang="en-US" altLang="en-US"/>
              <a:pPr>
                <a:defRPr/>
              </a:pPr>
              <a:t>‹#›</a:t>
            </a:fld>
            <a:endParaRPr lang="en-US" altLang="en-US" dirty="0"/>
          </a:p>
        </p:txBody>
      </p:sp>
    </p:spTree>
    <p:extLst>
      <p:ext uri="{BB962C8B-B14F-4D97-AF65-F5344CB8AC3E}">
        <p14:creationId xmlns:p14="http://schemas.microsoft.com/office/powerpoint/2010/main" val="46505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734D88-1ADF-417F-B600-58ED7A5C9344}" type="datetimeFigureOut">
              <a:rPr lang="en-US"/>
              <a:pPr>
                <a:defRPr/>
              </a:pPr>
              <a:t>2/20/2018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E17ACB-5A6E-4E98-9CCA-0F52AFD7AEF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AB67F3C-8214-44BA-9DFC-F0A395971B03}" type="datetimeFigureOut">
              <a:rPr lang="en-US"/>
              <a:pPr>
                <a:defRPr/>
              </a:pPr>
              <a:t>2/20/2018</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lvl1pPr>
          </a:lstStyle>
          <a:p>
            <a:pPr>
              <a:defRPr/>
            </a:pPr>
            <a:fld id="{A8793F2A-8900-483E-AE16-D1F83B5A4132}" type="slidenum">
              <a:rPr lang="en-US" altLang="en-US"/>
              <a:pPr>
                <a:defRPr/>
              </a:pPr>
              <a:t>‹#›</a:t>
            </a:fld>
            <a:endParaRPr lang="en-US" altLang="en-US" dirty="0"/>
          </a:p>
        </p:txBody>
      </p:sp>
    </p:spTree>
    <p:extLst>
      <p:ext uri="{BB962C8B-B14F-4D97-AF65-F5344CB8AC3E}">
        <p14:creationId xmlns:p14="http://schemas.microsoft.com/office/powerpoint/2010/main" val="1011991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AB67F3C-8214-44BA-9DFC-F0A395971B03}" type="datetimeFigureOut">
              <a:rPr lang="en-US"/>
              <a:pPr>
                <a:defRPr/>
              </a:pPr>
              <a:t>2/20/2018</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vl1pPr>
          </a:lstStyle>
          <a:p>
            <a:pPr>
              <a:defRPr/>
            </a:pPr>
            <a:fld id="{AC91E6C8-EA67-4D80-B3C6-D29D31FC5FC3}" type="slidenum">
              <a:rPr lang="en-US" altLang="en-US"/>
              <a:pPr>
                <a:defRPr/>
              </a:pPr>
              <a:t>‹#›</a:t>
            </a:fld>
            <a:endParaRPr lang="en-US" altLang="en-US" dirty="0"/>
          </a:p>
        </p:txBody>
      </p:sp>
    </p:spTree>
    <p:extLst>
      <p:ext uri="{BB962C8B-B14F-4D97-AF65-F5344CB8AC3E}">
        <p14:creationId xmlns:p14="http://schemas.microsoft.com/office/powerpoint/2010/main" val="1674197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itchFamily="34" charset="0"/>
              </a:defRPr>
            </a:lvl1pPr>
          </a:lstStyle>
          <a:p>
            <a:pPr>
              <a:defRPr/>
            </a:pPr>
            <a:fld id="{0AB67F3C-8214-44BA-9DFC-F0A395971B03}" type="datetimeFigureOut">
              <a:rPr lang="en-US"/>
              <a:pPr>
                <a:defRPr/>
              </a:pPr>
              <a:t>2/20/2018</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vl1pPr>
          </a:lstStyle>
          <a:p>
            <a:pPr>
              <a:defRPr/>
            </a:pPr>
            <a:fld id="{62AD9FC1-B034-447B-B8CA-D071C8C6DD92}" type="slidenum">
              <a:rPr lang="en-US" altLang="en-US"/>
              <a:pPr>
                <a:defRPr/>
              </a:pPr>
              <a:t>‹#›</a:t>
            </a:fld>
            <a:endParaRPr lang="en-US" altLang="en-US" dirty="0"/>
          </a:p>
        </p:txBody>
      </p:sp>
    </p:spTree>
    <p:extLst>
      <p:ext uri="{BB962C8B-B14F-4D97-AF65-F5344CB8AC3E}">
        <p14:creationId xmlns:p14="http://schemas.microsoft.com/office/powerpoint/2010/main" val="285547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E2BD60-EA47-47B7-B193-32B3091776D4}" type="datetimeFigureOut">
              <a:rPr lang="en-US"/>
              <a:pPr>
                <a:defRPr/>
              </a:pPr>
              <a:t>2/20/2018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965039-366B-4E33-A056-950FAF7FE3B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87AC9E-A6CA-4FBF-BD4F-E416341A7CBA}" type="datetimeFigureOut">
              <a:rPr lang="en-US"/>
              <a:pPr>
                <a:defRPr/>
              </a:pPr>
              <a:t>2/20/2018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4A2556-9C7D-43BB-A031-34B43D14522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19487E-EB40-4778-ACFC-3B80CF637D4A}" type="datetimeFigureOut">
              <a:rPr lang="en-US"/>
              <a:pPr>
                <a:defRPr/>
              </a:pPr>
              <a:t>2/20/2018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2B7449E-49DF-4499-BE91-0A80E2B93BA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5B3C29-DD0C-4543-881D-F719160F12C9}" type="datetimeFigureOut">
              <a:rPr lang="en-US"/>
              <a:pPr>
                <a:defRPr/>
              </a:pPr>
              <a:t>2/20/2018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820A0C2-6045-4617-BFCC-A50A9AC5D6C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A72A0C-856F-4D7F-B7D5-C10F95ACE949}" type="datetimeFigureOut">
              <a:rPr lang="en-US"/>
              <a:pPr>
                <a:defRPr/>
              </a:pPr>
              <a:t>2/20/2018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62A8665-2BD0-4C03-8509-0AD6B5EC4E7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EF611F-644E-4596-A25E-41E96619C7BE}" type="datetimeFigureOut">
              <a:rPr lang="en-US"/>
              <a:pPr>
                <a:defRPr/>
              </a:pPr>
              <a:t>2/20/2018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60EC904-8470-4E4C-84F5-C45F1C9199D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A3261E-0B6E-46AD-8B4A-22B49E3BEA76}" type="datetimeFigureOut">
              <a:rPr lang="en-US"/>
              <a:pPr>
                <a:defRPr/>
              </a:pPr>
              <a:t>2/20/2018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ED2A261-F5EA-4F40-ABA4-930DC486F83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61E16B2-2616-4404-8C8D-2C8FC877C9DA}" type="datetimeFigureOut">
              <a:rPr lang="en-US"/>
              <a:pPr>
                <a:defRPr/>
              </a:pPr>
              <a:t>2/20/2018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6C90397-8355-48A4-B19B-BA307F85D49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0AB67F3C-8214-44BA-9DFC-F0A395971B03}" type="datetimeFigureOut">
              <a:rPr lang="en-US"/>
              <a:pPr>
                <a:defRPr/>
              </a:pPr>
              <a:t>2/20/2018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05D11E2-56D4-4117-8C12-7F0FCBD8709F}" type="slidenum">
              <a:rPr lang="en-US" altLang="en-US">
                <a:latin typeface="Calibri" pitchFamily="34" charset="0"/>
              </a:rPr>
              <a:pPr>
                <a:defRPr/>
              </a:pPr>
              <a:t>‹#›</a:t>
            </a:fld>
            <a:endParaRPr lang="en-US" altLang="en-US" dirty="0">
              <a:latin typeface="Calibri" pitchFamily="34" charset="0"/>
            </a:endParaRPr>
          </a:p>
        </p:txBody>
      </p:sp>
    </p:spTree>
    <p:extLst>
      <p:ext uri="{BB962C8B-B14F-4D97-AF65-F5344CB8AC3E}">
        <p14:creationId xmlns:p14="http://schemas.microsoft.com/office/powerpoint/2010/main" val="12549447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welch@fmarion.edu" TargetMode="External"/><Relationship Id="rId2" Type="http://schemas.openxmlformats.org/officeDocument/2006/relationships/hyperlink" Target="http://www.fmarion.edu/financialservices/budget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marion.edu/financialservices/erp/"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0"/>
            <a:ext cx="9131446" cy="6857999"/>
          </a:xfrm>
          <a:prstGeom prst="rect">
            <a:avLst/>
          </a:prstGeom>
        </p:spPr>
      </p:pic>
      <p:sp>
        <p:nvSpPr>
          <p:cNvPr id="3" name="TextBox 2"/>
          <p:cNvSpPr txBox="1"/>
          <p:nvPr/>
        </p:nvSpPr>
        <p:spPr>
          <a:xfrm>
            <a:off x="7713835" y="0"/>
            <a:ext cx="1426902" cy="489192"/>
          </a:xfrm>
          <a:prstGeom prst="rect">
            <a:avLst/>
          </a:prstGeom>
          <a:solidFill>
            <a:schemeClr val="bg1"/>
          </a:solidFill>
        </p:spPr>
        <p:txBody>
          <a:bodyPr wrap="square" rtlCol="0">
            <a:spAutoFit/>
          </a:bodyPr>
          <a:lstStyle/>
          <a:p>
            <a:endParaRPr lang="en-US" dirty="0"/>
          </a:p>
        </p:txBody>
      </p:sp>
      <p:pic>
        <p:nvPicPr>
          <p:cNvPr id="32771"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5334000"/>
            <a:ext cx="1406525"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3"/>
          <p:cNvSpPr txBox="1">
            <a:spLocks noChangeArrowheads="1"/>
          </p:cNvSpPr>
          <p:nvPr/>
        </p:nvSpPr>
        <p:spPr bwMode="auto">
          <a:xfrm>
            <a:off x="-20783" y="-18687"/>
            <a:ext cx="6707188" cy="646331"/>
          </a:xfrm>
          <a:prstGeom prst="rect">
            <a:avLst/>
          </a:prstGeom>
          <a:solidFill>
            <a:schemeClr val="bg1">
              <a:lumMod val="65000"/>
            </a:schemeClr>
          </a:solidFill>
          <a:ln/>
          <a:extLst/>
        </p:spPr>
        <p:style>
          <a:lnRef idx="1">
            <a:schemeClr val="dk1"/>
          </a:lnRef>
          <a:fillRef idx="2">
            <a:schemeClr val="dk1"/>
          </a:fillRef>
          <a:effectRef idx="1">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solidFill>
                  <a:schemeClr val="bg1">
                    <a:lumMod val="95000"/>
                  </a:schemeClr>
                </a:solidFill>
                <a:latin typeface="Cambria" panose="02040503050406030204" pitchFamily="18" charset="0"/>
              </a:rPr>
              <a:t>FRANCIS MARION </a:t>
            </a:r>
            <a:r>
              <a:rPr lang="en-US" altLang="en-US" sz="3600" b="1" dirty="0" smtClean="0">
                <a:solidFill>
                  <a:schemeClr val="bg1">
                    <a:lumMod val="95000"/>
                  </a:schemeClr>
                </a:solidFill>
                <a:latin typeface="Cambria" panose="02040503050406030204" pitchFamily="18" charset="0"/>
              </a:rPr>
              <a:t>UNIVERSITY</a:t>
            </a:r>
            <a:endParaRPr lang="en-US" altLang="en-US" sz="3600" b="1" dirty="0">
              <a:solidFill>
                <a:schemeClr val="bg1">
                  <a:lumMod val="95000"/>
                </a:schemeClr>
              </a:solidFill>
              <a:latin typeface="Cambria" panose="02040503050406030204" pitchFamily="18" charset="0"/>
            </a:endParaRPr>
          </a:p>
        </p:txBody>
      </p:sp>
      <p:sp>
        <p:nvSpPr>
          <p:cNvPr id="32773" name="TextBox 4"/>
          <p:cNvSpPr txBox="1">
            <a:spLocks noChangeArrowheads="1"/>
          </p:cNvSpPr>
          <p:nvPr/>
        </p:nvSpPr>
        <p:spPr bwMode="auto">
          <a:xfrm>
            <a:off x="1" y="5903893"/>
            <a:ext cx="4343399" cy="954107"/>
          </a:xfrm>
          <a:prstGeom prst="rect">
            <a:avLst/>
          </a:prstGeom>
          <a:solidFill>
            <a:schemeClr val="bg1">
              <a:lumMod val="65000"/>
            </a:schemeClr>
          </a:solidFill>
          <a:ln/>
          <a:extLst/>
        </p:spPr>
        <p:style>
          <a:lnRef idx="1">
            <a:schemeClr val="dk1"/>
          </a:lnRef>
          <a:fillRef idx="2">
            <a:schemeClr val="dk1"/>
          </a:fillRef>
          <a:effectRef idx="1">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smtClean="0">
                <a:solidFill>
                  <a:schemeClr val="bg1"/>
                </a:solidFill>
              </a:rPr>
              <a:t>Introduction of Self-Service Financial Management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6617" y="60043"/>
            <a:ext cx="1267863" cy="292584"/>
          </a:xfrm>
          <a:prstGeom prst="rect">
            <a:avLst/>
          </a:prstGeom>
        </p:spPr>
      </p:pic>
      <p:sp>
        <p:nvSpPr>
          <p:cNvPr id="5" name="TextBox 4"/>
          <p:cNvSpPr txBox="1"/>
          <p:nvPr/>
        </p:nvSpPr>
        <p:spPr>
          <a:xfrm>
            <a:off x="7543800" y="507879"/>
            <a:ext cx="1694035" cy="369332"/>
          </a:xfrm>
          <a:prstGeom prst="rect">
            <a:avLst/>
          </a:prstGeom>
          <a:noFill/>
        </p:spPr>
        <p:txBody>
          <a:bodyPr wrap="square" rtlCol="0">
            <a:spAutoFit/>
          </a:bodyPr>
          <a:lstStyle/>
          <a:p>
            <a:r>
              <a:rPr lang="en-US" dirty="0" smtClean="0">
                <a:solidFill>
                  <a:schemeClr val="bg1"/>
                </a:solidFill>
              </a:rPr>
              <a:t>February 2018</a:t>
            </a:r>
            <a:endParaRPr lang="en-US" dirty="0">
              <a:solidFill>
                <a:schemeClr val="bg1"/>
              </a:solidFill>
            </a:endParaRPr>
          </a:p>
        </p:txBody>
      </p:sp>
    </p:spTree>
    <p:extLst>
      <p:ext uri="{BB962C8B-B14F-4D97-AF65-F5344CB8AC3E}">
        <p14:creationId xmlns:p14="http://schemas.microsoft.com/office/powerpoint/2010/main" val="1871918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6" name="Rounded Rectangular Callout 5"/>
          <p:cNvSpPr/>
          <p:nvPr/>
        </p:nvSpPr>
        <p:spPr>
          <a:xfrm>
            <a:off x="273938" y="1436290"/>
            <a:ext cx="2590800" cy="914400"/>
          </a:xfrm>
          <a:prstGeom prst="wedgeRoundRectCallout">
            <a:avLst>
              <a:gd name="adj1" fmla="val 192968"/>
              <a:gd name="adj2" fmla="val 12469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You can change your view from bar graph to list format.</a:t>
            </a:r>
            <a:endParaRPr lang="en-US" dirty="0"/>
          </a:p>
        </p:txBody>
      </p:sp>
      <p:sp>
        <p:nvSpPr>
          <p:cNvPr id="7" name="Rounded Rectangular Callout 6"/>
          <p:cNvSpPr/>
          <p:nvPr/>
        </p:nvSpPr>
        <p:spPr>
          <a:xfrm>
            <a:off x="5486400" y="1122912"/>
            <a:ext cx="3572786" cy="1447800"/>
          </a:xfrm>
          <a:prstGeom prst="wedgeRoundRectCallout">
            <a:avLst>
              <a:gd name="adj1" fmla="val -697"/>
              <a:gd name="adj2" fmla="val 8263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While filters are available currently they are not necessary.  In future years they may be used to see only active and open projects.</a:t>
            </a:r>
            <a:endParaRPr lang="en-US" dirty="0"/>
          </a:p>
        </p:txBody>
      </p:sp>
      <p:sp>
        <p:nvSpPr>
          <p:cNvPr id="8" name="Rounded Rectangular Callout 7"/>
          <p:cNvSpPr/>
          <p:nvPr/>
        </p:nvSpPr>
        <p:spPr>
          <a:xfrm>
            <a:off x="6836107" y="3482181"/>
            <a:ext cx="2057400" cy="914400"/>
          </a:xfrm>
          <a:prstGeom prst="wedgeRoundRectCallout">
            <a:avLst>
              <a:gd name="adj1" fmla="val -2456"/>
              <a:gd name="adj2" fmla="val -6984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Export your information to excel!</a:t>
            </a:r>
            <a:endParaRPr lang="en-US" dirty="0"/>
          </a:p>
        </p:txBody>
      </p:sp>
      <p:sp>
        <p:nvSpPr>
          <p:cNvPr id="9" name="Rounded Rectangular Callout 8"/>
          <p:cNvSpPr/>
          <p:nvPr/>
        </p:nvSpPr>
        <p:spPr>
          <a:xfrm>
            <a:off x="795932" y="3352800"/>
            <a:ext cx="2895600" cy="2362200"/>
          </a:xfrm>
          <a:prstGeom prst="wedgeRoundRectCallout">
            <a:avLst>
              <a:gd name="adj1" fmla="val 86878"/>
              <a:gd name="adj2" fmla="val 1661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Your budgets will be displayed as easy to understand </a:t>
            </a:r>
            <a:r>
              <a:rPr lang="en-US" dirty="0" smtClean="0"/>
              <a:t>project </a:t>
            </a:r>
            <a:r>
              <a:rPr lang="en-US" dirty="0"/>
              <a:t>n</a:t>
            </a:r>
            <a:r>
              <a:rPr lang="en-US" dirty="0" smtClean="0"/>
              <a:t>ame </a:t>
            </a:r>
            <a:r>
              <a:rPr lang="en-US" dirty="0" smtClean="0"/>
              <a:t>with the </a:t>
            </a:r>
            <a:r>
              <a:rPr lang="en-US" dirty="0"/>
              <a:t>p</a:t>
            </a:r>
            <a:r>
              <a:rPr lang="en-US" dirty="0" smtClean="0"/>
              <a:t>roject number </a:t>
            </a:r>
            <a:r>
              <a:rPr lang="en-US" dirty="0" smtClean="0"/>
              <a:t>on the left side of the description.  Click (drill down) on the account you want to review in detail.</a:t>
            </a:r>
            <a:endParaRPr lang="en-US" dirty="0"/>
          </a:p>
        </p:txBody>
      </p:sp>
      <p:sp>
        <p:nvSpPr>
          <p:cNvPr id="10" name="Title 1"/>
          <p:cNvSpPr txBox="1">
            <a:spLocks/>
          </p:cNvSpPr>
          <p:nvPr/>
        </p:nvSpPr>
        <p:spPr bwMode="auto">
          <a:xfrm>
            <a:off x="663907" y="5464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sz="4000" dirty="0" smtClean="0">
                <a:solidFill>
                  <a:schemeClr val="bg1"/>
                </a:solidFill>
              </a:rPr>
              <a:t>	Views, Report Periods &amp; Exporting</a:t>
            </a:r>
            <a:endParaRPr lang="en-US" sz="4000" dirty="0">
              <a:solidFill>
                <a:schemeClr val="bg1"/>
              </a:solidFill>
            </a:endParaRPr>
          </a:p>
        </p:txBody>
      </p:sp>
      <p:sp>
        <p:nvSpPr>
          <p:cNvPr id="11" name="TextBox 10"/>
          <p:cNvSpPr txBox="1"/>
          <p:nvPr/>
        </p:nvSpPr>
        <p:spPr>
          <a:xfrm>
            <a:off x="8305800" y="6396335"/>
            <a:ext cx="838200" cy="461665"/>
          </a:xfrm>
          <a:prstGeom prst="rect">
            <a:avLst/>
          </a:prstGeom>
          <a:solidFill>
            <a:schemeClr val="accent2"/>
          </a:solidFill>
          <a:ln>
            <a:solidFill>
              <a:schemeClr val="accent2"/>
            </a:solidFill>
          </a:ln>
        </p:spPr>
        <p:txBody>
          <a:bodyPr wrap="square" rtlCol="0">
            <a:spAutoFit/>
          </a:bodyPr>
          <a:lstStyle/>
          <a:p>
            <a:pPr algn="ctr"/>
            <a:r>
              <a:rPr lang="en-US" sz="2400" b="1" dirty="0" smtClean="0">
                <a:solidFill>
                  <a:schemeClr val="bg1"/>
                </a:solidFill>
              </a:rPr>
              <a:t>10</a:t>
            </a:r>
            <a:endParaRPr lang="en-US" sz="2400" b="1" dirty="0">
              <a:solidFill>
                <a:schemeClr val="bg1"/>
              </a:solidFill>
            </a:endParaRPr>
          </a:p>
        </p:txBody>
      </p:sp>
    </p:spTree>
    <p:extLst>
      <p:ext uri="{BB962C8B-B14F-4D97-AF65-F5344CB8AC3E}">
        <p14:creationId xmlns:p14="http://schemas.microsoft.com/office/powerpoint/2010/main" val="3353645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4" name="Title 1"/>
          <p:cNvSpPr>
            <a:spLocks noGrp="1"/>
          </p:cNvSpPr>
          <p:nvPr>
            <p:ph type="title"/>
          </p:nvPr>
        </p:nvSpPr>
        <p:spPr>
          <a:xfrm>
            <a:off x="457200" y="76200"/>
            <a:ext cx="8229600" cy="1143000"/>
          </a:xfrm>
        </p:spPr>
        <p:txBody>
          <a:bodyPr/>
          <a:lstStyle/>
          <a:p>
            <a:pPr algn="r"/>
            <a:r>
              <a:rPr lang="en-US" sz="4000" dirty="0" smtClean="0">
                <a:solidFill>
                  <a:schemeClr val="bg1"/>
                </a:solidFill>
              </a:rPr>
              <a:t>	Drill Down into a Project</a:t>
            </a:r>
            <a:endParaRPr lang="en-US" sz="4000" dirty="0">
              <a:solidFill>
                <a:schemeClr val="bg1"/>
              </a:solidFill>
            </a:endParaRPr>
          </a:p>
        </p:txBody>
      </p:sp>
      <p:sp>
        <p:nvSpPr>
          <p:cNvPr id="5" name="Rounded Rectangular Callout 4"/>
          <p:cNvSpPr/>
          <p:nvPr/>
        </p:nvSpPr>
        <p:spPr>
          <a:xfrm>
            <a:off x="6934200" y="1476070"/>
            <a:ext cx="2057400" cy="914400"/>
          </a:xfrm>
          <a:prstGeom prst="wedgeRoundRectCallout">
            <a:avLst>
              <a:gd name="adj1" fmla="val 108"/>
              <a:gd name="adj2" fmla="val 12342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Export your information to excel!</a:t>
            </a:r>
            <a:endParaRPr lang="en-US" dirty="0"/>
          </a:p>
        </p:txBody>
      </p:sp>
      <p:sp>
        <p:nvSpPr>
          <p:cNvPr id="6" name="Rounded Rectangular Callout 5"/>
          <p:cNvSpPr/>
          <p:nvPr/>
        </p:nvSpPr>
        <p:spPr>
          <a:xfrm>
            <a:off x="3352800" y="2876978"/>
            <a:ext cx="2303763" cy="685800"/>
          </a:xfrm>
          <a:prstGeom prst="wedgeRoundRectCallout">
            <a:avLst>
              <a:gd name="adj1" fmla="val 81450"/>
              <a:gd name="adj2" fmla="val -589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You can look at a specific time period.</a:t>
            </a:r>
            <a:endParaRPr lang="en-US" dirty="0"/>
          </a:p>
        </p:txBody>
      </p:sp>
      <p:sp>
        <p:nvSpPr>
          <p:cNvPr id="8" name="Rounded Rectangular Callout 7"/>
          <p:cNvSpPr/>
          <p:nvPr/>
        </p:nvSpPr>
        <p:spPr>
          <a:xfrm>
            <a:off x="418552" y="1476070"/>
            <a:ext cx="6324600" cy="657530"/>
          </a:xfrm>
          <a:prstGeom prst="wedgeRoundRectCallout">
            <a:avLst>
              <a:gd name="adj1" fmla="val -36680"/>
              <a:gd name="adj2" fmla="val 18533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Drill </a:t>
            </a:r>
            <a:r>
              <a:rPr lang="en-US" dirty="0" smtClean="0"/>
              <a:t>down </a:t>
            </a:r>
            <a:r>
              <a:rPr lang="en-US" dirty="0" smtClean="0"/>
              <a:t>into a </a:t>
            </a:r>
            <a:r>
              <a:rPr lang="en-US" dirty="0" smtClean="0"/>
              <a:t>project </a:t>
            </a:r>
            <a:r>
              <a:rPr lang="en-US" dirty="0" smtClean="0"/>
              <a:t>provides the same detail transactional detail as seen in budget management for cost centers.</a:t>
            </a:r>
            <a:endParaRPr lang="en-US" dirty="0"/>
          </a:p>
        </p:txBody>
      </p:sp>
      <p:sp>
        <p:nvSpPr>
          <p:cNvPr id="9" name="TextBox 8"/>
          <p:cNvSpPr txBox="1"/>
          <p:nvPr/>
        </p:nvSpPr>
        <p:spPr>
          <a:xfrm>
            <a:off x="8305800" y="6396335"/>
            <a:ext cx="838200" cy="461665"/>
          </a:xfrm>
          <a:prstGeom prst="rect">
            <a:avLst/>
          </a:prstGeom>
          <a:solidFill>
            <a:schemeClr val="accent2"/>
          </a:solidFill>
          <a:ln>
            <a:solidFill>
              <a:schemeClr val="accent2"/>
            </a:solidFill>
          </a:ln>
        </p:spPr>
        <p:txBody>
          <a:bodyPr wrap="square" rtlCol="0">
            <a:spAutoFit/>
          </a:bodyPr>
          <a:lstStyle/>
          <a:p>
            <a:pPr algn="ctr"/>
            <a:r>
              <a:rPr lang="en-US" sz="2400" b="1" dirty="0" smtClean="0">
                <a:solidFill>
                  <a:schemeClr val="bg1"/>
                </a:solidFill>
              </a:rPr>
              <a:t>11</a:t>
            </a:r>
            <a:endParaRPr lang="en-US" sz="2400" b="1" dirty="0">
              <a:solidFill>
                <a:schemeClr val="bg1"/>
              </a:solidFill>
            </a:endParaRPr>
          </a:p>
        </p:txBody>
      </p:sp>
    </p:spTree>
    <p:extLst>
      <p:ext uri="{BB962C8B-B14F-4D97-AF65-F5344CB8AC3E}">
        <p14:creationId xmlns:p14="http://schemas.microsoft.com/office/powerpoint/2010/main" val="3221760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855"/>
            <a:ext cx="8229600" cy="1143000"/>
          </a:xfrm>
        </p:spPr>
        <p:txBody>
          <a:bodyPr/>
          <a:lstStyle/>
          <a:p>
            <a:pPr algn="r"/>
            <a:r>
              <a:rPr lang="en-US" sz="3200" dirty="0" smtClean="0">
                <a:solidFill>
                  <a:schemeClr val="bg1"/>
                </a:solidFill>
              </a:rPr>
              <a:t>Links to FMU Business Affairs Resources</a:t>
            </a:r>
            <a:endParaRPr lang="en-US" sz="3200" dirty="0">
              <a:solidFill>
                <a:schemeClr val="bg1"/>
              </a:solidFill>
            </a:endParaRPr>
          </a:p>
        </p:txBody>
      </p:sp>
      <p:sp>
        <p:nvSpPr>
          <p:cNvPr id="5" name="Text Placeholder 4"/>
          <p:cNvSpPr>
            <a:spLocks noGrp="1"/>
          </p:cNvSpPr>
          <p:nvPr>
            <p:ph type="body" idx="1"/>
          </p:nvPr>
        </p:nvSpPr>
        <p:spPr>
          <a:xfrm>
            <a:off x="457200" y="1514596"/>
            <a:ext cx="8077200" cy="1447800"/>
          </a:xfrm>
        </p:spPr>
        <p:txBody>
          <a:bodyPr/>
          <a:lstStyle/>
          <a:p>
            <a:r>
              <a:rPr lang="en-US" sz="2800" dirty="0" smtClean="0">
                <a:solidFill>
                  <a:schemeClr val="accent2"/>
                </a:solidFill>
              </a:rPr>
              <a:t>See all ERP related training </a:t>
            </a:r>
            <a:r>
              <a:rPr lang="en-US" sz="2800" dirty="0">
                <a:solidFill>
                  <a:schemeClr val="accent2"/>
                </a:solidFill>
              </a:rPr>
              <a:t>m</a:t>
            </a:r>
            <a:r>
              <a:rPr lang="en-US" sz="2800" dirty="0" smtClean="0">
                <a:solidFill>
                  <a:schemeClr val="accent2"/>
                </a:solidFill>
              </a:rPr>
              <a:t>aterials, forms, and other </a:t>
            </a:r>
            <a:r>
              <a:rPr lang="en-US" sz="2800" dirty="0">
                <a:solidFill>
                  <a:schemeClr val="accent2"/>
                </a:solidFill>
              </a:rPr>
              <a:t>r</a:t>
            </a:r>
            <a:r>
              <a:rPr lang="en-US" sz="2800" dirty="0" smtClean="0">
                <a:solidFill>
                  <a:schemeClr val="accent2"/>
                </a:solidFill>
              </a:rPr>
              <a:t>esources </a:t>
            </a:r>
            <a:r>
              <a:rPr lang="en-US" sz="2800" dirty="0">
                <a:solidFill>
                  <a:schemeClr val="accent2"/>
                </a:solidFill>
              </a:rPr>
              <a:t>at </a:t>
            </a:r>
            <a:r>
              <a:rPr lang="en-US" sz="2800" dirty="0">
                <a:solidFill>
                  <a:schemeClr val="accent2"/>
                </a:solidFill>
                <a:hlinkClick r:id="rId2"/>
              </a:rPr>
              <a:t>http://</a:t>
            </a:r>
            <a:r>
              <a:rPr lang="en-US" sz="2800" dirty="0" smtClean="0">
                <a:solidFill>
                  <a:schemeClr val="accent2"/>
                </a:solidFill>
                <a:hlinkClick r:id="rId2"/>
              </a:rPr>
              <a:t>www.fmarion.edu/financialservices/erp/</a:t>
            </a:r>
            <a:r>
              <a:rPr lang="en-US" sz="2800" dirty="0" smtClean="0">
                <a:solidFill>
                  <a:schemeClr val="accent2"/>
                </a:solidFill>
              </a:rPr>
              <a:t> </a:t>
            </a:r>
            <a:endParaRPr lang="en-US" sz="2800" dirty="0">
              <a:solidFill>
                <a:schemeClr val="accent2"/>
              </a:solidFill>
            </a:endParaRPr>
          </a:p>
        </p:txBody>
      </p:sp>
      <p:sp>
        <p:nvSpPr>
          <p:cNvPr id="4" name="TextBox 3"/>
          <p:cNvSpPr txBox="1"/>
          <p:nvPr/>
        </p:nvSpPr>
        <p:spPr>
          <a:xfrm>
            <a:off x="8305800" y="6396335"/>
            <a:ext cx="838200" cy="461665"/>
          </a:xfrm>
          <a:prstGeom prst="rect">
            <a:avLst/>
          </a:prstGeom>
          <a:solidFill>
            <a:schemeClr val="accent2"/>
          </a:solidFill>
          <a:ln>
            <a:solidFill>
              <a:schemeClr val="accent2"/>
            </a:solidFill>
          </a:ln>
        </p:spPr>
        <p:txBody>
          <a:bodyPr wrap="square" rtlCol="0">
            <a:spAutoFit/>
          </a:bodyPr>
          <a:lstStyle/>
          <a:p>
            <a:pPr algn="ctr"/>
            <a:r>
              <a:rPr lang="en-US" sz="2400" b="1" dirty="0" smtClean="0">
                <a:solidFill>
                  <a:schemeClr val="bg1"/>
                </a:solidFill>
              </a:rPr>
              <a:t>12</a:t>
            </a:r>
            <a:endParaRPr lang="en-US" sz="2400" b="1" dirty="0">
              <a:solidFill>
                <a:schemeClr val="bg1"/>
              </a:solidFill>
            </a:endParaRPr>
          </a:p>
        </p:txBody>
      </p:sp>
      <p:sp>
        <p:nvSpPr>
          <p:cNvPr id="3" name="TextBox 2"/>
          <p:cNvSpPr txBox="1"/>
          <p:nvPr/>
        </p:nvSpPr>
        <p:spPr>
          <a:xfrm>
            <a:off x="180976" y="6038594"/>
            <a:ext cx="8969952" cy="369332"/>
          </a:xfrm>
          <a:prstGeom prst="rect">
            <a:avLst/>
          </a:prstGeom>
          <a:solidFill>
            <a:schemeClr val="bg1"/>
          </a:solidFill>
        </p:spPr>
        <p:txBody>
          <a:bodyPr wrap="square" rtlCol="0">
            <a:spAutoFit/>
          </a:bodyPr>
          <a:lstStyle/>
          <a:p>
            <a:endParaRPr lang="en-US" dirty="0"/>
          </a:p>
        </p:txBody>
      </p:sp>
      <p:sp>
        <p:nvSpPr>
          <p:cNvPr id="15" name="Text Placeholder 4"/>
          <p:cNvSpPr>
            <a:spLocks noGrp="1"/>
          </p:cNvSpPr>
          <p:nvPr>
            <p:ph type="body" idx="1"/>
          </p:nvPr>
        </p:nvSpPr>
        <p:spPr>
          <a:xfrm>
            <a:off x="457200" y="3688024"/>
            <a:ext cx="8077200" cy="1447800"/>
          </a:xfrm>
        </p:spPr>
        <p:txBody>
          <a:bodyPr/>
          <a:lstStyle/>
          <a:p>
            <a:r>
              <a:rPr lang="en-US" sz="2800" dirty="0" smtClean="0"/>
              <a:t>Questions:  Thomas Welch - </a:t>
            </a:r>
            <a:r>
              <a:rPr lang="en-US" sz="2800" dirty="0" smtClean="0">
                <a:hlinkClick r:id="rId3"/>
              </a:rPr>
              <a:t>rwelch@fmarion.edu</a:t>
            </a:r>
            <a:endParaRPr lang="en-US" sz="2800" dirty="0" smtClean="0"/>
          </a:p>
          <a:p>
            <a:endParaRPr lang="en-US" sz="2800" dirty="0" smtClean="0"/>
          </a:p>
        </p:txBody>
      </p:sp>
    </p:spTree>
    <p:extLst>
      <p:ext uri="{BB962C8B-B14F-4D97-AF65-F5344CB8AC3E}">
        <p14:creationId xmlns:p14="http://schemas.microsoft.com/office/powerpoint/2010/main" val="3570171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sz="4000" dirty="0" smtClean="0">
                <a:solidFill>
                  <a:schemeClr val="bg1"/>
                </a:solidFill>
              </a:rPr>
              <a:t>	Same System, New Web Viewer</a:t>
            </a:r>
            <a:endParaRPr lang="en-US" sz="4000" dirty="0">
              <a:solidFill>
                <a:schemeClr val="bg1"/>
              </a:solidFill>
            </a:endParaRPr>
          </a:p>
        </p:txBody>
      </p:sp>
      <p:sp>
        <p:nvSpPr>
          <p:cNvPr id="4" name="TextBox 3"/>
          <p:cNvSpPr txBox="1"/>
          <p:nvPr/>
        </p:nvSpPr>
        <p:spPr>
          <a:xfrm>
            <a:off x="8305800" y="6396335"/>
            <a:ext cx="838200" cy="461665"/>
          </a:xfrm>
          <a:prstGeom prst="rect">
            <a:avLst/>
          </a:prstGeom>
          <a:solidFill>
            <a:schemeClr val="accent2"/>
          </a:solidFill>
          <a:ln>
            <a:solidFill>
              <a:schemeClr val="accent2"/>
            </a:solidFill>
          </a:ln>
        </p:spPr>
        <p:txBody>
          <a:bodyPr wrap="square" rtlCol="0">
            <a:spAutoFit/>
          </a:bodyPr>
          <a:lstStyle/>
          <a:p>
            <a:pPr algn="ctr"/>
            <a:r>
              <a:rPr lang="en-US" sz="2400" b="1" dirty="0">
                <a:solidFill>
                  <a:schemeClr val="bg1"/>
                </a:solidFill>
              </a:rPr>
              <a:t>2</a:t>
            </a:r>
          </a:p>
        </p:txBody>
      </p:sp>
      <p:sp>
        <p:nvSpPr>
          <p:cNvPr id="5" name="Content Placeholder 4"/>
          <p:cNvSpPr>
            <a:spLocks noGrp="1"/>
          </p:cNvSpPr>
          <p:nvPr>
            <p:ph idx="1"/>
          </p:nvPr>
        </p:nvSpPr>
        <p:spPr>
          <a:xfrm>
            <a:off x="152400" y="1371601"/>
            <a:ext cx="8839200" cy="4800600"/>
          </a:xfrm>
        </p:spPr>
        <p:txBody>
          <a:bodyPr/>
          <a:lstStyle/>
          <a:p>
            <a:pPr>
              <a:buFont typeface="Wingdings" panose="05000000000000000000" pitchFamily="2" charset="2"/>
              <a:buChar char="§"/>
            </a:pPr>
            <a:r>
              <a:rPr lang="en-US" sz="2800" dirty="0" smtClean="0"/>
              <a:t>The Patriot Portal currently runs financial transactions through a features called </a:t>
            </a:r>
            <a:r>
              <a:rPr lang="en-US" sz="2800" dirty="0" err="1" smtClean="0"/>
              <a:t>Webadvisor</a:t>
            </a:r>
            <a:r>
              <a:rPr lang="en-US" sz="2800" dirty="0" smtClean="0"/>
              <a:t>.</a:t>
            </a:r>
          </a:p>
          <a:p>
            <a:pPr>
              <a:buFont typeface="Wingdings" panose="05000000000000000000" pitchFamily="2" charset="2"/>
              <a:buChar char="§"/>
            </a:pPr>
            <a:r>
              <a:rPr lang="en-US" sz="2800" dirty="0" smtClean="0"/>
              <a:t>Colleague is slowly replacing </a:t>
            </a:r>
            <a:r>
              <a:rPr lang="en-US" sz="2800" dirty="0" err="1" smtClean="0"/>
              <a:t>Webadvisor</a:t>
            </a:r>
            <a:r>
              <a:rPr lang="en-US" sz="2800" dirty="0" smtClean="0"/>
              <a:t> by Self-Service.</a:t>
            </a:r>
          </a:p>
          <a:p>
            <a:pPr>
              <a:buFont typeface="Wingdings" panose="05000000000000000000" pitchFamily="2" charset="2"/>
              <a:buChar char="§"/>
            </a:pPr>
            <a:r>
              <a:rPr lang="en-US" sz="2800" dirty="0" smtClean="0"/>
              <a:t>While Self-Service is not integrated in the Patriot Portal, we hope to one day be able to have such integrated into the Portal.</a:t>
            </a:r>
          </a:p>
          <a:p>
            <a:pPr>
              <a:buFont typeface="Wingdings" panose="05000000000000000000" pitchFamily="2" charset="2"/>
              <a:buChar char="§"/>
            </a:pPr>
            <a:r>
              <a:rPr lang="en-US" sz="2800" dirty="0" smtClean="0"/>
              <a:t>Self-Service offers easier to view budget reports and offers project reporting (unavailable through </a:t>
            </a:r>
            <a:r>
              <a:rPr lang="en-US" sz="2800" dirty="0" err="1"/>
              <a:t>W</a:t>
            </a:r>
            <a:r>
              <a:rPr lang="en-US" sz="2800" dirty="0" err="1" smtClean="0"/>
              <a:t>ebadvisor</a:t>
            </a:r>
            <a:r>
              <a:rPr lang="en-US" sz="2800" dirty="0" smtClean="0"/>
              <a:t>).</a:t>
            </a:r>
            <a:endParaRPr lang="en-US" sz="2800" dirty="0"/>
          </a:p>
        </p:txBody>
      </p:sp>
    </p:spTree>
    <p:extLst>
      <p:ext uri="{BB962C8B-B14F-4D97-AF65-F5344CB8AC3E}">
        <p14:creationId xmlns:p14="http://schemas.microsoft.com/office/powerpoint/2010/main" val="3744216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600200"/>
            <a:ext cx="7877175" cy="4680816"/>
          </a:xfrm>
          <a:prstGeom prst="rect">
            <a:avLst/>
          </a:prstGeom>
        </p:spPr>
      </p:pic>
      <p:sp>
        <p:nvSpPr>
          <p:cNvPr id="5" name="Title 1"/>
          <p:cNvSpPr>
            <a:spLocks noGrp="1"/>
          </p:cNvSpPr>
          <p:nvPr>
            <p:ph type="title"/>
          </p:nvPr>
        </p:nvSpPr>
        <p:spPr>
          <a:xfrm>
            <a:off x="457200" y="76200"/>
            <a:ext cx="8229600" cy="1143000"/>
          </a:xfrm>
        </p:spPr>
        <p:txBody>
          <a:bodyPr/>
          <a:lstStyle/>
          <a:p>
            <a:pPr algn="r"/>
            <a:r>
              <a:rPr lang="en-US" sz="4000" dirty="0" smtClean="0">
                <a:solidFill>
                  <a:schemeClr val="bg1"/>
                </a:solidFill>
              </a:rPr>
              <a:t>	User Login</a:t>
            </a:r>
            <a:endParaRPr lang="en-US" sz="4000" dirty="0">
              <a:solidFill>
                <a:schemeClr val="bg1"/>
              </a:solidFill>
            </a:endParaRPr>
          </a:p>
        </p:txBody>
      </p:sp>
      <p:sp>
        <p:nvSpPr>
          <p:cNvPr id="3" name="Rectangle 2"/>
          <p:cNvSpPr/>
          <p:nvPr/>
        </p:nvSpPr>
        <p:spPr>
          <a:xfrm>
            <a:off x="0" y="6453499"/>
            <a:ext cx="9067800" cy="338554"/>
          </a:xfrm>
          <a:prstGeom prst="rect">
            <a:avLst/>
          </a:prstGeom>
        </p:spPr>
        <p:txBody>
          <a:bodyPr wrap="square">
            <a:spAutoFit/>
          </a:bodyPr>
          <a:lstStyle/>
          <a:p>
            <a:r>
              <a:rPr lang="en-US" sz="1600" dirty="0" smtClean="0">
                <a:solidFill>
                  <a:schemeClr val="bg1"/>
                </a:solidFill>
              </a:rPr>
              <a:t>The Link to Self-Service is available at:  </a:t>
            </a:r>
            <a:r>
              <a:rPr lang="en-US" sz="1600" dirty="0" smtClean="0">
                <a:solidFill>
                  <a:schemeClr val="bg1">
                    <a:lumMod val="75000"/>
                  </a:schemeClr>
                </a:solidFill>
                <a:hlinkClick r:id="rId3"/>
              </a:rPr>
              <a:t>http</a:t>
            </a:r>
            <a:r>
              <a:rPr lang="en-US" sz="1600" dirty="0">
                <a:solidFill>
                  <a:schemeClr val="bg1">
                    <a:lumMod val="75000"/>
                  </a:schemeClr>
                </a:solidFill>
                <a:hlinkClick r:id="rId3"/>
              </a:rPr>
              <a:t>://www.fmarion.edu/financialservices/erp/</a:t>
            </a:r>
            <a:endParaRPr lang="en-US" sz="1600" dirty="0">
              <a:solidFill>
                <a:schemeClr val="bg1">
                  <a:lumMod val="75000"/>
                </a:schemeClr>
              </a:solidFill>
            </a:endParaRPr>
          </a:p>
        </p:txBody>
      </p:sp>
      <p:sp>
        <p:nvSpPr>
          <p:cNvPr id="6" name="Rounded Rectangular Callout 5"/>
          <p:cNvSpPr/>
          <p:nvPr/>
        </p:nvSpPr>
        <p:spPr>
          <a:xfrm>
            <a:off x="6154615" y="3086044"/>
            <a:ext cx="2514600" cy="1447800"/>
          </a:xfrm>
          <a:prstGeom prst="wedgeRoundRectCallout">
            <a:avLst>
              <a:gd name="adj1" fmla="val -118385"/>
              <a:gd name="adj2" fmla="val -5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Your </a:t>
            </a:r>
            <a:r>
              <a:rPr lang="en-US" dirty="0" smtClean="0"/>
              <a:t>login </a:t>
            </a:r>
            <a:r>
              <a:rPr lang="en-US" dirty="0" smtClean="0"/>
              <a:t>credentials are the same as your single sign on for your email and computer.</a:t>
            </a:r>
            <a:endParaRPr lang="en-US" dirty="0"/>
          </a:p>
        </p:txBody>
      </p:sp>
      <p:sp>
        <p:nvSpPr>
          <p:cNvPr id="7" name="TextBox 6"/>
          <p:cNvSpPr txBox="1"/>
          <p:nvPr/>
        </p:nvSpPr>
        <p:spPr>
          <a:xfrm>
            <a:off x="8305800" y="6396335"/>
            <a:ext cx="838200" cy="461665"/>
          </a:xfrm>
          <a:prstGeom prst="rect">
            <a:avLst/>
          </a:prstGeom>
          <a:solidFill>
            <a:schemeClr val="accent2"/>
          </a:solidFill>
          <a:ln>
            <a:solidFill>
              <a:schemeClr val="accent2"/>
            </a:solidFill>
          </a:ln>
        </p:spPr>
        <p:txBody>
          <a:bodyPr wrap="square" rtlCol="0">
            <a:spAutoFit/>
          </a:bodyPr>
          <a:lstStyle/>
          <a:p>
            <a:pPr algn="ctr"/>
            <a:r>
              <a:rPr lang="en-US" sz="2400" b="1" dirty="0">
                <a:solidFill>
                  <a:schemeClr val="bg1"/>
                </a:solidFill>
              </a:rPr>
              <a:t>3</a:t>
            </a:r>
            <a:endParaRPr lang="en-US" sz="2400" b="1" dirty="0">
              <a:solidFill>
                <a:schemeClr val="bg1"/>
              </a:solidFill>
            </a:endParaRPr>
          </a:p>
        </p:txBody>
      </p:sp>
    </p:spTree>
    <p:extLst>
      <p:ext uri="{BB962C8B-B14F-4D97-AF65-F5344CB8AC3E}">
        <p14:creationId xmlns:p14="http://schemas.microsoft.com/office/powerpoint/2010/main" val="1790791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5" name="Title 1"/>
          <p:cNvSpPr>
            <a:spLocks noGrp="1"/>
          </p:cNvSpPr>
          <p:nvPr>
            <p:ph type="title"/>
          </p:nvPr>
        </p:nvSpPr>
        <p:spPr>
          <a:xfrm>
            <a:off x="457200" y="76200"/>
            <a:ext cx="8229600" cy="1143000"/>
          </a:xfrm>
        </p:spPr>
        <p:txBody>
          <a:bodyPr/>
          <a:lstStyle/>
          <a:p>
            <a:pPr algn="r"/>
            <a:r>
              <a:rPr lang="en-US" sz="4000" dirty="0" smtClean="0">
                <a:solidFill>
                  <a:schemeClr val="bg1"/>
                </a:solidFill>
              </a:rPr>
              <a:t>	Welcome to Self-Service!</a:t>
            </a:r>
            <a:endParaRPr lang="en-US" sz="4000" dirty="0">
              <a:solidFill>
                <a:schemeClr val="bg1"/>
              </a:solidFill>
            </a:endParaRPr>
          </a:p>
        </p:txBody>
      </p:sp>
      <p:sp>
        <p:nvSpPr>
          <p:cNvPr id="6" name="Rounded Rectangular Callout 5"/>
          <p:cNvSpPr/>
          <p:nvPr/>
        </p:nvSpPr>
        <p:spPr>
          <a:xfrm>
            <a:off x="990600" y="3429000"/>
            <a:ext cx="2971800" cy="2133600"/>
          </a:xfrm>
          <a:prstGeom prst="wedgeRoundRectCallout">
            <a:avLst>
              <a:gd name="adj1" fmla="val 39933"/>
              <a:gd name="adj2" fmla="val -10947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Employee Self-Service and Student Self-Service is currently a single environment (website).  FMU will eventually split these environments for ease of use.</a:t>
            </a:r>
            <a:endParaRPr lang="en-US" dirty="0"/>
          </a:p>
        </p:txBody>
      </p:sp>
      <p:sp>
        <p:nvSpPr>
          <p:cNvPr id="7" name="Rounded Rectangular Callout 6"/>
          <p:cNvSpPr/>
          <p:nvPr/>
        </p:nvSpPr>
        <p:spPr>
          <a:xfrm>
            <a:off x="5421006" y="2590800"/>
            <a:ext cx="2656194" cy="1485900"/>
          </a:xfrm>
          <a:prstGeom prst="wedgeRoundRectCallout">
            <a:avLst>
              <a:gd name="adj1" fmla="val -45857"/>
              <a:gd name="adj2" fmla="val 7999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 To </a:t>
            </a:r>
            <a:r>
              <a:rPr lang="en-US" dirty="0" smtClean="0"/>
              <a:t>access </a:t>
            </a:r>
            <a:r>
              <a:rPr lang="en-US" dirty="0" smtClean="0"/>
              <a:t>your budget and project financial reports click on Financial Management.</a:t>
            </a:r>
            <a:endParaRPr lang="en-US" dirty="0"/>
          </a:p>
        </p:txBody>
      </p:sp>
      <p:sp>
        <p:nvSpPr>
          <p:cNvPr id="8" name="TextBox 7"/>
          <p:cNvSpPr txBox="1"/>
          <p:nvPr/>
        </p:nvSpPr>
        <p:spPr>
          <a:xfrm>
            <a:off x="8305800" y="6396335"/>
            <a:ext cx="838200" cy="461665"/>
          </a:xfrm>
          <a:prstGeom prst="rect">
            <a:avLst/>
          </a:prstGeom>
          <a:solidFill>
            <a:schemeClr val="accent2"/>
          </a:solidFill>
          <a:ln>
            <a:solidFill>
              <a:schemeClr val="accent2"/>
            </a:solidFill>
          </a:ln>
        </p:spPr>
        <p:txBody>
          <a:bodyPr wrap="square" rtlCol="0">
            <a:spAutoFit/>
          </a:bodyPr>
          <a:lstStyle/>
          <a:p>
            <a:pPr algn="ctr"/>
            <a:r>
              <a:rPr lang="en-US" sz="2400" b="1" dirty="0">
                <a:solidFill>
                  <a:schemeClr val="bg1"/>
                </a:solidFill>
              </a:rPr>
              <a:t>4</a:t>
            </a:r>
            <a:endParaRPr lang="en-US" sz="2400" b="1" dirty="0">
              <a:solidFill>
                <a:schemeClr val="bg1"/>
              </a:solidFill>
            </a:endParaRPr>
          </a:p>
        </p:txBody>
      </p:sp>
    </p:spTree>
    <p:extLst>
      <p:ext uri="{BB962C8B-B14F-4D97-AF65-F5344CB8AC3E}">
        <p14:creationId xmlns:p14="http://schemas.microsoft.com/office/powerpoint/2010/main" val="3283023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5" name="Title 1"/>
          <p:cNvSpPr>
            <a:spLocks noGrp="1"/>
          </p:cNvSpPr>
          <p:nvPr>
            <p:ph type="title"/>
          </p:nvPr>
        </p:nvSpPr>
        <p:spPr>
          <a:xfrm>
            <a:off x="457200" y="76200"/>
            <a:ext cx="8229600" cy="1143000"/>
          </a:xfrm>
        </p:spPr>
        <p:txBody>
          <a:bodyPr/>
          <a:lstStyle/>
          <a:p>
            <a:pPr algn="r"/>
            <a:r>
              <a:rPr lang="en-US" sz="4000" dirty="0" smtClean="0">
                <a:solidFill>
                  <a:schemeClr val="bg1"/>
                </a:solidFill>
              </a:rPr>
              <a:t>	Budget Management</a:t>
            </a:r>
            <a:endParaRPr lang="en-US" sz="4000" dirty="0">
              <a:solidFill>
                <a:schemeClr val="bg1"/>
              </a:solidFill>
            </a:endParaRPr>
          </a:p>
        </p:txBody>
      </p:sp>
      <p:sp>
        <p:nvSpPr>
          <p:cNvPr id="3" name="Rounded Rectangular Callout 2"/>
          <p:cNvSpPr/>
          <p:nvPr/>
        </p:nvSpPr>
        <p:spPr>
          <a:xfrm>
            <a:off x="1219200" y="4419600"/>
            <a:ext cx="7010400" cy="1295400"/>
          </a:xfrm>
          <a:prstGeom prst="wedgeRoundRectCallout">
            <a:avLst>
              <a:gd name="adj1" fmla="val -45415"/>
              <a:gd name="adj2" fmla="val -9157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Budget offers the same reporting as Budget Summary and Budget Selection in the Patriot Portal, but offers it with an easier quick view setup with the same drill down to transaction detail functionality provided by the Portal.</a:t>
            </a:r>
            <a:endParaRPr lang="en-US" dirty="0"/>
          </a:p>
        </p:txBody>
      </p:sp>
      <p:sp>
        <p:nvSpPr>
          <p:cNvPr id="6" name="TextBox 5"/>
          <p:cNvSpPr txBox="1"/>
          <p:nvPr/>
        </p:nvSpPr>
        <p:spPr>
          <a:xfrm>
            <a:off x="8305800" y="6396335"/>
            <a:ext cx="838200" cy="461665"/>
          </a:xfrm>
          <a:prstGeom prst="rect">
            <a:avLst/>
          </a:prstGeom>
          <a:solidFill>
            <a:schemeClr val="accent2"/>
          </a:solidFill>
          <a:ln>
            <a:solidFill>
              <a:schemeClr val="accent2"/>
            </a:solidFill>
          </a:ln>
        </p:spPr>
        <p:txBody>
          <a:bodyPr wrap="square" rtlCol="0">
            <a:spAutoFit/>
          </a:bodyPr>
          <a:lstStyle/>
          <a:p>
            <a:pPr algn="ctr"/>
            <a:r>
              <a:rPr lang="en-US" sz="2400" b="1" dirty="0" smtClean="0">
                <a:solidFill>
                  <a:schemeClr val="bg1"/>
                </a:solidFill>
              </a:rPr>
              <a:t>5</a:t>
            </a:r>
            <a:endParaRPr lang="en-US" sz="2400" b="1" dirty="0">
              <a:solidFill>
                <a:schemeClr val="bg1"/>
              </a:solidFill>
            </a:endParaRPr>
          </a:p>
        </p:txBody>
      </p:sp>
    </p:spTree>
    <p:extLst>
      <p:ext uri="{BB962C8B-B14F-4D97-AF65-F5344CB8AC3E}">
        <p14:creationId xmlns:p14="http://schemas.microsoft.com/office/powerpoint/2010/main" val="114214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6957" y="1676400"/>
            <a:ext cx="8050085" cy="4525963"/>
          </a:xfrm>
          <a:prstGeom prst="rect">
            <a:avLst/>
          </a:prstGeom>
        </p:spPr>
      </p:pic>
      <p:sp>
        <p:nvSpPr>
          <p:cNvPr id="5" name="Title 1"/>
          <p:cNvSpPr>
            <a:spLocks noGrp="1"/>
          </p:cNvSpPr>
          <p:nvPr>
            <p:ph type="title"/>
          </p:nvPr>
        </p:nvSpPr>
        <p:spPr>
          <a:xfrm>
            <a:off x="457200" y="76200"/>
            <a:ext cx="8229600" cy="1143000"/>
          </a:xfrm>
        </p:spPr>
        <p:txBody>
          <a:bodyPr/>
          <a:lstStyle/>
          <a:p>
            <a:pPr algn="r"/>
            <a:r>
              <a:rPr lang="en-US" sz="4000" dirty="0" smtClean="0">
                <a:solidFill>
                  <a:schemeClr val="bg1"/>
                </a:solidFill>
              </a:rPr>
              <a:t>	Views, Report Periods &amp; Exporting</a:t>
            </a:r>
            <a:endParaRPr lang="en-US" sz="4000" dirty="0">
              <a:solidFill>
                <a:schemeClr val="bg1"/>
              </a:solidFill>
            </a:endParaRPr>
          </a:p>
        </p:txBody>
      </p:sp>
      <p:sp>
        <p:nvSpPr>
          <p:cNvPr id="7" name="Rounded Rectangular Callout 6"/>
          <p:cNvSpPr/>
          <p:nvPr/>
        </p:nvSpPr>
        <p:spPr>
          <a:xfrm>
            <a:off x="1752600" y="1348580"/>
            <a:ext cx="4191000" cy="937419"/>
          </a:xfrm>
          <a:prstGeom prst="wedgeRoundRectCallout">
            <a:avLst>
              <a:gd name="adj1" fmla="val -48421"/>
              <a:gd name="adj2" fmla="val 8621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You can view budgets by cost center (fund + Department) or by </a:t>
            </a:r>
            <a:r>
              <a:rPr lang="en-US" dirty="0" smtClean="0"/>
              <a:t>object </a:t>
            </a:r>
            <a:r>
              <a:rPr lang="en-US" dirty="0"/>
              <a:t>t</a:t>
            </a:r>
            <a:r>
              <a:rPr lang="en-US" dirty="0" smtClean="0"/>
              <a:t>ype </a:t>
            </a:r>
            <a:r>
              <a:rPr lang="en-US" dirty="0" smtClean="0"/>
              <a:t>(I.E. </a:t>
            </a:r>
            <a:r>
              <a:rPr lang="en-US" dirty="0" smtClean="0"/>
              <a:t>supplies</a:t>
            </a:r>
            <a:r>
              <a:rPr lang="en-US" dirty="0" smtClean="0"/>
              <a:t>, </a:t>
            </a:r>
            <a:r>
              <a:rPr lang="en-US" dirty="0" smtClean="0"/>
              <a:t>travel</a:t>
            </a:r>
            <a:r>
              <a:rPr lang="en-US" dirty="0" smtClean="0"/>
              <a:t>, </a:t>
            </a:r>
            <a:r>
              <a:rPr lang="en-US" dirty="0" smtClean="0"/>
              <a:t>e</a:t>
            </a:r>
            <a:r>
              <a:rPr lang="en-US" dirty="0" smtClean="0"/>
              <a:t>tc.)</a:t>
            </a:r>
            <a:endParaRPr lang="en-US" dirty="0"/>
          </a:p>
        </p:txBody>
      </p:sp>
      <p:sp>
        <p:nvSpPr>
          <p:cNvPr id="8" name="Rounded Rectangular Callout 7"/>
          <p:cNvSpPr/>
          <p:nvPr/>
        </p:nvSpPr>
        <p:spPr>
          <a:xfrm>
            <a:off x="6037563" y="1752600"/>
            <a:ext cx="2590800" cy="914400"/>
          </a:xfrm>
          <a:prstGeom prst="wedgeRoundRectCallout">
            <a:avLst>
              <a:gd name="adj1" fmla="val -27620"/>
              <a:gd name="adj2" fmla="val 8238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You can change your view from bar graph to list format.</a:t>
            </a:r>
            <a:endParaRPr lang="en-US" dirty="0"/>
          </a:p>
        </p:txBody>
      </p:sp>
      <p:sp>
        <p:nvSpPr>
          <p:cNvPr id="9" name="Rounded Rectangular Callout 8"/>
          <p:cNvSpPr/>
          <p:nvPr/>
        </p:nvSpPr>
        <p:spPr>
          <a:xfrm>
            <a:off x="3733800" y="3224273"/>
            <a:ext cx="2303763" cy="685800"/>
          </a:xfrm>
          <a:prstGeom prst="wedgeRoundRectCallout">
            <a:avLst>
              <a:gd name="adj1" fmla="val 101677"/>
              <a:gd name="adj2" fmla="val -5461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You can look at a specific time period.</a:t>
            </a:r>
            <a:endParaRPr lang="en-US" dirty="0"/>
          </a:p>
        </p:txBody>
      </p:sp>
      <p:sp>
        <p:nvSpPr>
          <p:cNvPr id="10" name="Rounded Rectangular Callout 9"/>
          <p:cNvSpPr/>
          <p:nvPr/>
        </p:nvSpPr>
        <p:spPr>
          <a:xfrm>
            <a:off x="7086600" y="3276600"/>
            <a:ext cx="2057400" cy="914400"/>
          </a:xfrm>
          <a:prstGeom prst="wedgeRoundRectCallout">
            <a:avLst>
              <a:gd name="adj1" fmla="val -2456"/>
              <a:gd name="adj2" fmla="val -6984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Export your information to excel!</a:t>
            </a:r>
            <a:endParaRPr lang="en-US" dirty="0"/>
          </a:p>
        </p:txBody>
      </p:sp>
      <p:sp>
        <p:nvSpPr>
          <p:cNvPr id="11" name="TextBox 10"/>
          <p:cNvSpPr txBox="1"/>
          <p:nvPr/>
        </p:nvSpPr>
        <p:spPr>
          <a:xfrm>
            <a:off x="8305800" y="6396335"/>
            <a:ext cx="838200" cy="461665"/>
          </a:xfrm>
          <a:prstGeom prst="rect">
            <a:avLst/>
          </a:prstGeom>
          <a:solidFill>
            <a:schemeClr val="accent2"/>
          </a:solidFill>
          <a:ln>
            <a:solidFill>
              <a:schemeClr val="accent2"/>
            </a:solidFill>
          </a:ln>
        </p:spPr>
        <p:txBody>
          <a:bodyPr wrap="square" rtlCol="0">
            <a:spAutoFit/>
          </a:bodyPr>
          <a:lstStyle/>
          <a:p>
            <a:pPr algn="ctr"/>
            <a:r>
              <a:rPr lang="en-US" sz="2400" b="1" dirty="0">
                <a:solidFill>
                  <a:schemeClr val="bg1"/>
                </a:solidFill>
              </a:rPr>
              <a:t>6</a:t>
            </a:r>
            <a:endParaRPr lang="en-US" sz="2400" b="1" dirty="0">
              <a:solidFill>
                <a:schemeClr val="bg1"/>
              </a:solidFill>
            </a:endParaRPr>
          </a:p>
        </p:txBody>
      </p:sp>
    </p:spTree>
    <p:extLst>
      <p:ext uri="{BB962C8B-B14F-4D97-AF65-F5344CB8AC3E}">
        <p14:creationId xmlns:p14="http://schemas.microsoft.com/office/powerpoint/2010/main" val="1342055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5" name="Title 1"/>
          <p:cNvSpPr>
            <a:spLocks noGrp="1"/>
          </p:cNvSpPr>
          <p:nvPr>
            <p:ph type="title"/>
          </p:nvPr>
        </p:nvSpPr>
        <p:spPr>
          <a:xfrm>
            <a:off x="457200" y="76200"/>
            <a:ext cx="8229600" cy="1143000"/>
          </a:xfrm>
        </p:spPr>
        <p:txBody>
          <a:bodyPr/>
          <a:lstStyle/>
          <a:p>
            <a:pPr algn="r"/>
            <a:r>
              <a:rPr lang="en-US" sz="4000" dirty="0" smtClean="0">
                <a:solidFill>
                  <a:schemeClr val="bg1"/>
                </a:solidFill>
              </a:rPr>
              <a:t>	Filters and Budget Descriptions</a:t>
            </a:r>
            <a:endParaRPr lang="en-US" sz="4000" dirty="0">
              <a:solidFill>
                <a:schemeClr val="bg1"/>
              </a:solidFill>
            </a:endParaRPr>
          </a:p>
        </p:txBody>
      </p:sp>
      <p:sp>
        <p:nvSpPr>
          <p:cNvPr id="6" name="Rounded Rectangular Callout 5"/>
          <p:cNvSpPr/>
          <p:nvPr/>
        </p:nvSpPr>
        <p:spPr>
          <a:xfrm>
            <a:off x="5562600" y="1295400"/>
            <a:ext cx="2895600" cy="2362200"/>
          </a:xfrm>
          <a:prstGeom prst="wedgeRoundRectCallout">
            <a:avLst>
              <a:gd name="adj1" fmla="val -22434"/>
              <a:gd name="adj2" fmla="val 9738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Your budgets will be displayed as easy to understand cost centers with the </a:t>
            </a:r>
            <a:r>
              <a:rPr lang="en-US" dirty="0" smtClean="0"/>
              <a:t>department </a:t>
            </a:r>
            <a:r>
              <a:rPr lang="en-US" dirty="0"/>
              <a:t>n</a:t>
            </a:r>
            <a:r>
              <a:rPr lang="en-US" dirty="0" smtClean="0"/>
              <a:t>umber </a:t>
            </a:r>
            <a:r>
              <a:rPr lang="en-US" dirty="0" smtClean="0"/>
              <a:t>on the left side of the description.  Click (drill down) on the account you want to review in detail.</a:t>
            </a:r>
            <a:endParaRPr lang="en-US" dirty="0"/>
          </a:p>
        </p:txBody>
      </p:sp>
      <p:sp>
        <p:nvSpPr>
          <p:cNvPr id="7" name="Rounded Rectangular Callout 6"/>
          <p:cNvSpPr/>
          <p:nvPr/>
        </p:nvSpPr>
        <p:spPr>
          <a:xfrm>
            <a:off x="2133600" y="1790700"/>
            <a:ext cx="2590800" cy="1371600"/>
          </a:xfrm>
          <a:prstGeom prst="wedgeRoundRectCallout">
            <a:avLst>
              <a:gd name="adj1" fmla="val -74793"/>
              <a:gd name="adj2" fmla="val 8814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If you want to filter to only see a certain account or range of accounts </a:t>
            </a:r>
            <a:r>
              <a:rPr lang="en-US" dirty="0" smtClean="0"/>
              <a:t>you can set filters to suit your need.</a:t>
            </a:r>
            <a:endParaRPr lang="en-US" dirty="0"/>
          </a:p>
        </p:txBody>
      </p:sp>
      <p:sp>
        <p:nvSpPr>
          <p:cNvPr id="8" name="TextBox 7"/>
          <p:cNvSpPr txBox="1"/>
          <p:nvPr/>
        </p:nvSpPr>
        <p:spPr>
          <a:xfrm>
            <a:off x="8305800" y="6396335"/>
            <a:ext cx="838200" cy="461665"/>
          </a:xfrm>
          <a:prstGeom prst="rect">
            <a:avLst/>
          </a:prstGeom>
          <a:solidFill>
            <a:schemeClr val="accent2"/>
          </a:solidFill>
          <a:ln>
            <a:solidFill>
              <a:schemeClr val="accent2"/>
            </a:solidFill>
          </a:ln>
        </p:spPr>
        <p:txBody>
          <a:bodyPr wrap="square" rtlCol="0">
            <a:spAutoFit/>
          </a:bodyPr>
          <a:lstStyle/>
          <a:p>
            <a:pPr algn="ctr"/>
            <a:r>
              <a:rPr lang="en-US" sz="2400" b="1" dirty="0" smtClean="0">
                <a:solidFill>
                  <a:schemeClr val="bg1"/>
                </a:solidFill>
              </a:rPr>
              <a:t>7</a:t>
            </a:r>
            <a:endParaRPr lang="en-US" sz="2400" b="1" dirty="0">
              <a:solidFill>
                <a:schemeClr val="bg1"/>
              </a:solidFill>
            </a:endParaRPr>
          </a:p>
        </p:txBody>
      </p:sp>
    </p:spTree>
    <p:extLst>
      <p:ext uri="{BB962C8B-B14F-4D97-AF65-F5344CB8AC3E}">
        <p14:creationId xmlns:p14="http://schemas.microsoft.com/office/powerpoint/2010/main" val="4284205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5" name="Title 1"/>
          <p:cNvSpPr>
            <a:spLocks noGrp="1"/>
          </p:cNvSpPr>
          <p:nvPr>
            <p:ph type="title"/>
          </p:nvPr>
        </p:nvSpPr>
        <p:spPr>
          <a:xfrm>
            <a:off x="457200" y="76200"/>
            <a:ext cx="8229600" cy="1143000"/>
          </a:xfrm>
        </p:spPr>
        <p:txBody>
          <a:bodyPr/>
          <a:lstStyle/>
          <a:p>
            <a:pPr algn="r"/>
            <a:r>
              <a:rPr lang="en-US" sz="4000" dirty="0" smtClean="0">
                <a:solidFill>
                  <a:schemeClr val="bg1"/>
                </a:solidFill>
              </a:rPr>
              <a:t>	Drill Down into a Cost Center</a:t>
            </a:r>
            <a:endParaRPr lang="en-US" sz="4000" dirty="0">
              <a:solidFill>
                <a:schemeClr val="bg1"/>
              </a:solidFill>
            </a:endParaRPr>
          </a:p>
        </p:txBody>
      </p:sp>
      <p:sp>
        <p:nvSpPr>
          <p:cNvPr id="3" name="Rounded Rectangular Callout 2"/>
          <p:cNvSpPr/>
          <p:nvPr/>
        </p:nvSpPr>
        <p:spPr>
          <a:xfrm>
            <a:off x="2362200" y="1295400"/>
            <a:ext cx="6324600" cy="990600"/>
          </a:xfrm>
          <a:prstGeom prst="wedgeRoundRectCallout">
            <a:avLst>
              <a:gd name="adj1" fmla="val -45578"/>
              <a:gd name="adj2" fmla="val 14859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Drill </a:t>
            </a:r>
            <a:r>
              <a:rPr lang="en-US" dirty="0" smtClean="0"/>
              <a:t>down </a:t>
            </a:r>
            <a:r>
              <a:rPr lang="en-US" dirty="0" smtClean="0"/>
              <a:t>into a cost center provides the same detail transactional detail as seen in Patriot Portal under Budget Selection and Budget Summary.</a:t>
            </a:r>
            <a:endParaRPr lang="en-US" dirty="0"/>
          </a:p>
        </p:txBody>
      </p:sp>
      <p:sp>
        <p:nvSpPr>
          <p:cNvPr id="6" name="TextBox 5"/>
          <p:cNvSpPr txBox="1"/>
          <p:nvPr/>
        </p:nvSpPr>
        <p:spPr>
          <a:xfrm>
            <a:off x="8305800" y="6396335"/>
            <a:ext cx="838200" cy="461665"/>
          </a:xfrm>
          <a:prstGeom prst="rect">
            <a:avLst/>
          </a:prstGeom>
          <a:solidFill>
            <a:schemeClr val="accent2"/>
          </a:solidFill>
          <a:ln>
            <a:solidFill>
              <a:schemeClr val="accent2"/>
            </a:solidFill>
          </a:ln>
        </p:spPr>
        <p:txBody>
          <a:bodyPr wrap="square" rtlCol="0">
            <a:spAutoFit/>
          </a:bodyPr>
          <a:lstStyle/>
          <a:p>
            <a:pPr algn="ctr"/>
            <a:r>
              <a:rPr lang="en-US" sz="2400" b="1" dirty="0">
                <a:solidFill>
                  <a:schemeClr val="bg1"/>
                </a:solidFill>
              </a:rPr>
              <a:t>8</a:t>
            </a:r>
            <a:endParaRPr lang="en-US" sz="2400" b="1" dirty="0">
              <a:solidFill>
                <a:schemeClr val="bg1"/>
              </a:solidFill>
            </a:endParaRPr>
          </a:p>
        </p:txBody>
      </p:sp>
    </p:spTree>
    <p:extLst>
      <p:ext uri="{BB962C8B-B14F-4D97-AF65-F5344CB8AC3E}">
        <p14:creationId xmlns:p14="http://schemas.microsoft.com/office/powerpoint/2010/main" val="4092799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5" name="Title 1"/>
          <p:cNvSpPr>
            <a:spLocks noGrp="1"/>
          </p:cNvSpPr>
          <p:nvPr>
            <p:ph type="title"/>
          </p:nvPr>
        </p:nvSpPr>
        <p:spPr>
          <a:xfrm>
            <a:off x="457200" y="76200"/>
            <a:ext cx="8229600" cy="1143000"/>
          </a:xfrm>
        </p:spPr>
        <p:txBody>
          <a:bodyPr/>
          <a:lstStyle/>
          <a:p>
            <a:pPr algn="r"/>
            <a:r>
              <a:rPr lang="en-US" sz="4000" dirty="0" smtClean="0">
                <a:solidFill>
                  <a:schemeClr val="bg1"/>
                </a:solidFill>
              </a:rPr>
              <a:t>	Projects Accounting</a:t>
            </a:r>
            <a:endParaRPr lang="en-US" sz="4000" dirty="0">
              <a:solidFill>
                <a:schemeClr val="bg1"/>
              </a:solidFill>
            </a:endParaRPr>
          </a:p>
        </p:txBody>
      </p:sp>
      <p:sp>
        <p:nvSpPr>
          <p:cNvPr id="6" name="Rounded Rectangular Callout 5"/>
          <p:cNvSpPr/>
          <p:nvPr/>
        </p:nvSpPr>
        <p:spPr>
          <a:xfrm>
            <a:off x="1219200" y="4419600"/>
            <a:ext cx="7010400" cy="1295400"/>
          </a:xfrm>
          <a:prstGeom prst="wedgeRoundRectCallout">
            <a:avLst>
              <a:gd name="adj1" fmla="val 5505"/>
              <a:gd name="adj2" fmla="val -9021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Projects Accounting can only be viewed in Self-Service.  </a:t>
            </a:r>
            <a:r>
              <a:rPr lang="en-US" dirty="0" err="1" smtClean="0"/>
              <a:t>Webadvisor</a:t>
            </a:r>
            <a:r>
              <a:rPr lang="en-US" dirty="0" smtClean="0"/>
              <a:t> features currently in the Patriot Portal do not support budget review for project related accounts like professional development, REAL, some grants accounts, and other programs administered via projects by FMU.</a:t>
            </a:r>
            <a:endParaRPr lang="en-US" dirty="0"/>
          </a:p>
        </p:txBody>
      </p:sp>
      <p:sp>
        <p:nvSpPr>
          <p:cNvPr id="7" name="TextBox 6"/>
          <p:cNvSpPr txBox="1"/>
          <p:nvPr/>
        </p:nvSpPr>
        <p:spPr>
          <a:xfrm>
            <a:off x="8305800" y="6396335"/>
            <a:ext cx="838200" cy="461665"/>
          </a:xfrm>
          <a:prstGeom prst="rect">
            <a:avLst/>
          </a:prstGeom>
          <a:solidFill>
            <a:schemeClr val="accent2"/>
          </a:solidFill>
          <a:ln>
            <a:solidFill>
              <a:schemeClr val="accent2"/>
            </a:solidFill>
          </a:ln>
        </p:spPr>
        <p:txBody>
          <a:bodyPr wrap="square" rtlCol="0">
            <a:spAutoFit/>
          </a:bodyPr>
          <a:lstStyle/>
          <a:p>
            <a:pPr algn="ctr"/>
            <a:r>
              <a:rPr lang="en-US" sz="2400" b="1" dirty="0">
                <a:solidFill>
                  <a:schemeClr val="bg1"/>
                </a:solidFill>
              </a:rPr>
              <a:t>9</a:t>
            </a:r>
            <a:endParaRPr lang="en-US" sz="2400" b="1" dirty="0">
              <a:solidFill>
                <a:schemeClr val="bg1"/>
              </a:solidFill>
            </a:endParaRPr>
          </a:p>
        </p:txBody>
      </p:sp>
    </p:spTree>
    <p:extLst>
      <p:ext uri="{BB962C8B-B14F-4D97-AF65-F5344CB8AC3E}">
        <p14:creationId xmlns:p14="http://schemas.microsoft.com/office/powerpoint/2010/main" val="4258288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4793</TotalTime>
  <Words>516</Words>
  <Application>Microsoft Office PowerPoint</Application>
  <PresentationFormat>On-screen Show (4:3)</PresentationFormat>
  <Paragraphs>51</Paragraphs>
  <Slides>12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Cambria</vt:lpstr>
      <vt:lpstr>Wingdings</vt:lpstr>
      <vt:lpstr>Office Theme</vt:lpstr>
      <vt:lpstr>3_Office Theme</vt:lpstr>
      <vt:lpstr>PowerPoint Presentation</vt:lpstr>
      <vt:lpstr> Same System, New Web Viewer</vt:lpstr>
      <vt:lpstr> User Login</vt:lpstr>
      <vt:lpstr> Welcome to Self-Service!</vt:lpstr>
      <vt:lpstr> Budget Management</vt:lpstr>
      <vt:lpstr> Views, Report Periods &amp; Exporting</vt:lpstr>
      <vt:lpstr> Filters and Budget Descriptions</vt:lpstr>
      <vt:lpstr> Drill Down into a Cost Center</vt:lpstr>
      <vt:lpstr> Projects Accounting</vt:lpstr>
      <vt:lpstr>PowerPoint Presentation</vt:lpstr>
      <vt:lpstr> Drill Down into a Project</vt:lpstr>
      <vt:lpstr>Links to FMU Business Affairs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FMU Campus Police</dc:title>
  <dc:creator>TJackson</dc:creator>
  <cp:lastModifiedBy>Thomas Welch</cp:lastModifiedBy>
  <cp:revision>279</cp:revision>
  <cp:lastPrinted>2017-08-10T12:20:17Z</cp:lastPrinted>
  <dcterms:created xsi:type="dcterms:W3CDTF">2011-05-24T14:49:14Z</dcterms:created>
  <dcterms:modified xsi:type="dcterms:W3CDTF">2018-02-21T03:26:18Z</dcterms:modified>
</cp:coreProperties>
</file>