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74" r:id="rId4"/>
    <p:sldId id="259" r:id="rId5"/>
    <p:sldId id="260" r:id="rId6"/>
    <p:sldId id="276" r:id="rId7"/>
    <p:sldId id="275" r:id="rId8"/>
    <p:sldId id="277" r:id="rId9"/>
    <p:sldId id="279" r:id="rId10"/>
    <p:sldId id="278" r:id="rId11"/>
    <p:sldId id="280" r:id="rId12"/>
    <p:sldId id="281" r:id="rId13"/>
    <p:sldId id="283" r:id="rId14"/>
    <p:sldId id="287" r:id="rId15"/>
    <p:sldId id="297" r:id="rId16"/>
    <p:sldId id="307" r:id="rId17"/>
    <p:sldId id="308" r:id="rId18"/>
    <p:sldId id="298" r:id="rId19"/>
    <p:sldId id="300" r:id="rId20"/>
    <p:sldId id="301" r:id="rId21"/>
    <p:sldId id="302" r:id="rId22"/>
    <p:sldId id="303" r:id="rId23"/>
    <p:sldId id="304" r:id="rId24"/>
    <p:sldId id="305" r:id="rId25"/>
    <p:sldId id="306" r:id="rId26"/>
    <p:sldId id="309" r:id="rId27"/>
    <p:sldId id="310" r:id="rId28"/>
    <p:sldId id="273" r:id="rId2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D9BFBB9-6869-48DE-BFD4-C7C5774CCEFE}">
          <p14:sldIdLst>
            <p14:sldId id="256"/>
            <p14:sldId id="257"/>
            <p14:sldId id="274"/>
            <p14:sldId id="259"/>
            <p14:sldId id="260"/>
            <p14:sldId id="276"/>
            <p14:sldId id="275"/>
            <p14:sldId id="277"/>
            <p14:sldId id="279"/>
            <p14:sldId id="278"/>
            <p14:sldId id="280"/>
            <p14:sldId id="281"/>
            <p14:sldId id="283"/>
            <p14:sldId id="287"/>
            <p14:sldId id="297"/>
            <p14:sldId id="307"/>
            <p14:sldId id="308"/>
            <p14:sldId id="298"/>
            <p14:sldId id="300"/>
            <p14:sldId id="301"/>
            <p14:sldId id="302"/>
            <p14:sldId id="303"/>
            <p14:sldId id="304"/>
            <p14:sldId id="305"/>
            <p14:sldId id="306"/>
            <p14:sldId id="309"/>
            <p14:sldId id="310"/>
            <p14:sldId id="27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254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7583EF7-77A9-4A51-9FFA-7A4CAFE73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647513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39A39E0-6423-47C6-A428-2100C9456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5857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778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982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5486399"/>
          </a:xfrm>
        </p:spPr>
        <p:txBody>
          <a:bodyPr anchor="t">
            <a:normAutofit/>
          </a:bodyPr>
          <a:lstStyle/>
          <a:p>
            <a:r>
              <a:rPr lang="en-US" sz="3600" b="1" smtClean="0">
                <a:solidFill>
                  <a:schemeClr val="tx2"/>
                </a:solidFill>
                <a:latin typeface="Times New Roman" panose="02020603050405020304" pitchFamily="18" charset="0"/>
              </a:rPr>
              <a:t>A Twenty-Minute Glimpse</a:t>
            </a:r>
            <a:br>
              <a:rPr lang="en-US" sz="3600" b="1" smtClean="0">
                <a:solidFill>
                  <a:schemeClr val="tx2"/>
                </a:solidFill>
                <a:latin typeface="Times New Roman" panose="02020603050405020304" pitchFamily="18" charset="0"/>
              </a:rPr>
            </a:br>
            <a:r>
              <a:rPr lang="en-US" sz="3600" b="1" smtClean="0">
                <a:solidFill>
                  <a:schemeClr val="tx2"/>
                </a:solidFill>
                <a:latin typeface="Times New Roman" panose="02020603050405020304" pitchFamily="18" charset="0"/>
              </a:rPr>
              <a:t>of</a:t>
            </a:r>
            <a:br>
              <a:rPr lang="en-US" sz="3600" b="1" smtClean="0">
                <a:solidFill>
                  <a:schemeClr val="tx2"/>
                </a:solidFill>
                <a:latin typeface="Times New Roman" panose="02020603050405020304" pitchFamily="18" charset="0"/>
              </a:rPr>
            </a:br>
            <a:r>
              <a:rPr lang="en-US" sz="3600" b="1" smtClean="0">
                <a:solidFill>
                  <a:schemeClr val="tx2"/>
                </a:solidFill>
                <a:latin typeface="Times New Roman" panose="02020603050405020304" pitchFamily="18" charset="0"/>
              </a:rPr>
              <a:t>Well-Structured Mathematical Logic</a:t>
            </a:r>
            <a:r>
              <a:rPr lang="en-US" sz="3600" b="1" smtClean="0">
                <a:latin typeface="Times New Roman" panose="02020603050405020304" pitchFamily="18" charset="0"/>
              </a:rPr>
              <a:t/>
            </a:r>
            <a:br>
              <a:rPr lang="en-US" sz="3600" b="1" smtClean="0">
                <a:latin typeface="Times New Roman" panose="02020603050405020304" pitchFamily="18" charset="0"/>
              </a:rPr>
            </a:br>
            <a:r>
              <a:rPr lang="en-US" sz="2400" i="1" smtClean="0">
                <a:latin typeface="Times New Roman" panose="02020603050405020304" pitchFamily="18" charset="0"/>
              </a:rPr>
              <a:t>by</a:t>
            </a:r>
            <a:r>
              <a:rPr lang="en-US" sz="2400" smtClean="0">
                <a:latin typeface="Times New Roman" panose="02020603050405020304" pitchFamily="18" charset="0"/>
              </a:rPr>
              <a:t/>
            </a:r>
            <a:br>
              <a:rPr lang="en-US" sz="2400" smtClean="0">
                <a:latin typeface="Times New Roman" panose="02020603050405020304" pitchFamily="18" charset="0"/>
              </a:rPr>
            </a:br>
            <a:r>
              <a:rPr lang="en-US" sz="3600" smtClean="0">
                <a:latin typeface="Times New Roman" panose="02020603050405020304" pitchFamily="18" charset="0"/>
              </a:rPr>
              <a:t>Damon Scott</a:t>
            </a:r>
            <a:br>
              <a:rPr lang="en-US" sz="3600" smtClean="0">
                <a:latin typeface="Times New Roman" panose="02020603050405020304" pitchFamily="18" charset="0"/>
              </a:rPr>
            </a:br>
            <a:r>
              <a:rPr lang="en-US" sz="2400" smtClean="0">
                <a:latin typeface="Times New Roman" panose="02020603050405020304" pitchFamily="18" charset="0"/>
              </a:rPr>
              <a:t>Francis Marion University</a:t>
            </a:r>
            <a:br>
              <a:rPr lang="en-US" sz="2400" smtClean="0">
                <a:latin typeface="Times New Roman" panose="02020603050405020304" pitchFamily="18" charset="0"/>
              </a:rPr>
            </a:br>
            <a:r>
              <a:rPr lang="en-US" sz="2400">
                <a:latin typeface="Times New Roman" panose="02020603050405020304" pitchFamily="18" charset="0"/>
              </a:rPr>
              <a:t/>
            </a:r>
            <a:br>
              <a:rPr lang="en-US" sz="2400">
                <a:latin typeface="Times New Roman" panose="02020603050405020304" pitchFamily="18" charset="0"/>
              </a:rPr>
            </a:br>
            <a:r>
              <a:rPr lang="en-US" sz="1800" smtClean="0">
                <a:latin typeface="Times New Roman" panose="02020603050405020304" pitchFamily="18" charset="0"/>
              </a:rPr>
              <a:t>Presented at the 2016 Annual North American Meeting</a:t>
            </a:r>
            <a:br>
              <a:rPr lang="en-US" sz="1800" smtClean="0">
                <a:latin typeface="Times New Roman" panose="02020603050405020304" pitchFamily="18" charset="0"/>
              </a:rPr>
            </a:br>
            <a:r>
              <a:rPr lang="en-US" sz="1800" smtClean="0">
                <a:latin typeface="Times New Roman" panose="02020603050405020304" pitchFamily="18" charset="0"/>
              </a:rPr>
              <a:t>of the Association for Symbolic Logic</a:t>
            </a:r>
            <a:br>
              <a:rPr lang="en-US" sz="1800" smtClean="0">
                <a:latin typeface="Times New Roman" panose="02020603050405020304" pitchFamily="18" charset="0"/>
              </a:rPr>
            </a:br>
            <a:r>
              <a:rPr lang="en-US" sz="1800" smtClean="0">
                <a:latin typeface="Times New Roman" panose="02020603050405020304" pitchFamily="18" charset="0"/>
              </a:rPr>
              <a:t>at 6:00 </a:t>
            </a:r>
            <a:r>
              <a:rPr lang="en-US" sz="1800" i="1" smtClean="0">
                <a:latin typeface="Times New Roman" panose="02020603050405020304" pitchFamily="18" charset="0"/>
              </a:rPr>
              <a:t>p.m.</a:t>
            </a:r>
            <a:r>
              <a:rPr lang="en-US" sz="1800" smtClean="0">
                <a:latin typeface="Times New Roman" panose="02020603050405020304" pitchFamily="18" charset="0"/>
              </a:rPr>
              <a:t> on Wednesday, May 25</a:t>
            </a:r>
            <a:br>
              <a:rPr lang="en-US" sz="1800" smtClean="0">
                <a:latin typeface="Times New Roman" panose="02020603050405020304" pitchFamily="18" charset="0"/>
              </a:rPr>
            </a:br>
            <a:r>
              <a:rPr lang="en-US" sz="1800" smtClean="0">
                <a:latin typeface="Times New Roman" panose="02020603050405020304" pitchFamily="18" charset="0"/>
              </a:rPr>
              <a:t>in Room 163 Austin Hall</a:t>
            </a:r>
            <a:endParaRPr lang="en-US" sz="36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36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12577"/>
            <a:ext cx="7772400" cy="609600"/>
          </a:xfrm>
        </p:spPr>
        <p:txBody>
          <a:bodyPr anchor="t">
            <a:normAutofit/>
          </a:bodyPr>
          <a:lstStyle/>
          <a:p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We don’t rephrase the substitution operators.</a:t>
            </a:r>
            <a:endParaRPr lang="en-US" sz="2400">
              <a:latin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3048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Twenty Minute Glimpse of Well-Structured Mathematical Logic</a:t>
            </a:r>
            <a:endParaRPr lang="en-US" sz="1400" u="sng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143000"/>
            <a:ext cx="784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/>
              <a:t>Sorry!  </a:t>
            </a:r>
          </a:p>
          <a:p>
            <a:pPr algn="ctr"/>
            <a:r>
              <a:rPr lang="en-US" sz="2400" smtClean="0"/>
              <a:t>Lack of time does not allow this to be shown </a:t>
            </a:r>
            <a:br>
              <a:rPr lang="en-US" sz="2400" smtClean="0"/>
            </a:br>
            <a:r>
              <a:rPr lang="en-US" sz="2400" smtClean="0"/>
              <a:t>in your twenty-minute glimpse.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91240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12576"/>
            <a:ext cx="7772400" cy="759023"/>
          </a:xfrm>
        </p:spPr>
        <p:txBody>
          <a:bodyPr anchor="t">
            <a:normAutofit fontScale="90000"/>
          </a:bodyPr>
          <a:lstStyle/>
          <a:p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A Specimen: The Mean Value Theorem</a:t>
            </a:r>
            <a:endParaRPr lang="en-US" sz="2400">
              <a:latin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3048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Twenty Minute Glimpse of Well-Structured Mathematical Logic</a:t>
            </a:r>
            <a:endParaRPr lang="en-US" sz="1400" u="sng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219200"/>
            <a:ext cx="78486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Informal Presentation </a:t>
            </a:r>
          </a:p>
          <a:p>
            <a:pPr algn="ctr"/>
            <a:r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(Not yet mathematical logic at all)  </a:t>
            </a:r>
            <a:endParaRPr lang="en-US" sz="2400" smtClean="0"/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HEOREM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Let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and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be real numbers with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&lt;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.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Let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 ([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] 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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).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Assume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is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differentiable throughout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),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and assume that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is continuous at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and at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.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Then there exists a real number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in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</a:t>
            </a:r>
          </a:p>
          <a:p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so that  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(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 = 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–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)) /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–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).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endParaRPr lang="en-US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94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12577"/>
            <a:ext cx="7772400" cy="609600"/>
          </a:xfrm>
        </p:spPr>
        <p:txBody>
          <a:bodyPr anchor="t">
            <a:normAutofit/>
          </a:bodyPr>
          <a:lstStyle/>
          <a:p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Traditional (Frege-Hilbert) Formalization</a:t>
            </a:r>
            <a:endParaRPr lang="en-US" sz="2400">
              <a:latin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3048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Twenty Minute Glimpse of Well-Structured Mathematical Logic</a:t>
            </a:r>
            <a:endParaRPr lang="en-US" sz="1400" u="sng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143000"/>
            <a:ext cx="80010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The Ridge </a:t>
            </a:r>
            <a:r>
              <a:rPr lang="en-US" sz="24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You’re </a:t>
            </a:r>
            <a:r>
              <a:rPr lang="en-US" sz="24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On</a:t>
            </a:r>
            <a:r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 </a:t>
            </a:r>
            <a:endParaRPr lang="en-US" sz="2400" smtClean="0"/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T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HEOREM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:</a:t>
            </a:r>
          </a:p>
          <a:p>
            <a:r>
              <a:rPr lang="en-US" sz="20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 </a:t>
            </a:r>
            <a:r>
              <a:rPr lang="en-US" sz="28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 . [</a:t>
            </a:r>
            <a:r>
              <a:rPr lang="en-US" sz="2800">
                <a:sym typeface="Symbol"/>
              </a:rPr>
              <a:t> </a:t>
            </a:r>
            <a:r>
              <a:rPr lang="en-US" sz="28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 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. [(</a:t>
            </a:r>
            <a:r>
              <a:rPr lang="en-US" sz="28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&lt; </a:t>
            </a:r>
            <a:r>
              <a:rPr lang="en-US" sz="28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 </a:t>
            </a:r>
          </a:p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( </a:t>
            </a:r>
            <a:r>
              <a:rPr lang="en-US" sz="28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 ([</a:t>
            </a:r>
            <a:r>
              <a:rPr lang="en-US" sz="28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28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] ). [</a:t>
            </a:r>
          </a:p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( (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 </a:t>
            </a:r>
            <a:r>
              <a:rPr lang="en-US" sz="28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x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 (</a:t>
            </a:r>
            <a:r>
              <a:rPr lang="en-US" sz="28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28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. [</a:t>
            </a:r>
            <a:r>
              <a:rPr lang="en-US" sz="28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is differentiable at </a:t>
            </a:r>
            <a:r>
              <a:rPr lang="en-US" sz="28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x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] )</a:t>
            </a:r>
          </a:p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  ( (</a:t>
            </a:r>
            <a:r>
              <a:rPr lang="en-US" sz="28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is continuous at </a:t>
            </a:r>
            <a:r>
              <a:rPr lang="en-US" sz="28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 (</a:t>
            </a:r>
            <a:r>
              <a:rPr lang="en-US" sz="28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is continuous at </a:t>
            </a:r>
            <a:r>
              <a:rPr lang="en-US" sz="28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) )</a:t>
            </a:r>
          </a:p>
          <a:p>
            <a:r>
              <a:rPr lang="en-US" sz="28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  </a:t>
            </a:r>
            <a:r>
              <a:rPr lang="en-US" sz="28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 (</a:t>
            </a:r>
            <a:r>
              <a:rPr lang="en-US" sz="28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28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). [ </a:t>
            </a:r>
            <a:r>
              <a:rPr lang="en-US" sz="28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(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 =  (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(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–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(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)) / (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–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)] ) ] ) ] ]</a:t>
            </a:r>
          </a:p>
          <a:p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algn="ctr"/>
            <a:r>
              <a:rPr lang="en-US" sz="28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If this is the product we’re selling, </a:t>
            </a:r>
            <a:br>
              <a:rPr lang="en-US" sz="28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</a:br>
            <a:r>
              <a:rPr lang="en-US" sz="28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there will be precious little demand </a:t>
            </a:r>
            <a:br>
              <a:rPr lang="en-US" sz="28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</a:br>
            <a:r>
              <a:rPr lang="en-US" sz="28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for mathematical logic— </a:t>
            </a:r>
            <a:br>
              <a:rPr lang="en-US" sz="28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</a:br>
            <a:r>
              <a:rPr lang="en-US" sz="28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or for mathematical logicians.  </a:t>
            </a:r>
          </a:p>
        </p:txBody>
      </p:sp>
    </p:spTree>
    <p:extLst>
      <p:ext uri="{BB962C8B-B14F-4D97-AF65-F5344CB8AC3E}">
        <p14:creationId xmlns:p14="http://schemas.microsoft.com/office/powerpoint/2010/main" val="155094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12576"/>
            <a:ext cx="7772400" cy="759023"/>
          </a:xfrm>
        </p:spPr>
        <p:txBody>
          <a:bodyPr anchor="t">
            <a:normAutofit/>
          </a:bodyPr>
          <a:lstStyle/>
          <a:p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Let’s Start Over</a:t>
            </a:r>
            <a:endParaRPr lang="en-US" sz="2400">
              <a:latin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3048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Twenty Minute Glimpse of Well-Structured Mathematical Logic</a:t>
            </a:r>
            <a:endParaRPr lang="en-US" sz="1400" u="sng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066800"/>
            <a:ext cx="78486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Informal Presentation</a:t>
            </a:r>
            <a:endParaRPr lang="en-US" sz="2400" smtClean="0"/>
          </a:p>
          <a:p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HEOREM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Let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and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be real numbers with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&lt;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.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Let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 ([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] 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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).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Assume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is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differentiable throughout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),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and assume that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is continuous at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and at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.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Then there exists a real number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in (</a:t>
            </a:r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</a:t>
            </a: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so that 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(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 = 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–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)) /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–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).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endParaRPr lang="en-US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20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12576"/>
            <a:ext cx="7772400" cy="759023"/>
          </a:xfrm>
        </p:spPr>
        <p:txBody>
          <a:bodyPr anchor="t">
            <a:normAutofit/>
          </a:bodyPr>
          <a:lstStyle/>
          <a:p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We formalize at small scale</a:t>
            </a:r>
            <a:endParaRPr lang="en-US" sz="2400">
              <a:latin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3048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Twenty Minute Glimpse of Well-Structured Mathematical Logic</a:t>
            </a:r>
            <a:endParaRPr lang="en-US" sz="1400" u="sng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066800"/>
            <a:ext cx="78486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Transitioning</a:t>
            </a:r>
            <a:endParaRPr lang="en-US" sz="2400" smtClean="0"/>
          </a:p>
          <a:p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HEOREM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Let </a:t>
            </a:r>
            <a:r>
              <a:rPr lang="en-US" sz="3200" i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</a:t>
            </a:r>
            <a:r>
              <a:rPr lang="en-US" sz="320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i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     </a:t>
            </a:r>
            <a:r>
              <a:rPr lang="en-US" sz="3200" i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&lt; </a:t>
            </a:r>
            <a:r>
              <a:rPr lang="en-US" sz="3200" i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.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Let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 ([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] 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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).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Assume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is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differentiable throughout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),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and assume that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is continuous at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and at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.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Then there exists a real number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in (</a:t>
            </a:r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</a:t>
            </a: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so that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(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 = 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–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)) /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–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).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endParaRPr lang="en-US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8141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12576"/>
            <a:ext cx="7772400" cy="759023"/>
          </a:xfrm>
        </p:spPr>
        <p:txBody>
          <a:bodyPr anchor="t">
            <a:normAutofit/>
          </a:bodyPr>
          <a:lstStyle/>
          <a:p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We formalize at small scale</a:t>
            </a:r>
            <a:endParaRPr lang="en-US" sz="2400">
              <a:latin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3048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Twenty Minute Glimpse of Well-Structured Mathematical Logic</a:t>
            </a:r>
            <a:endParaRPr lang="en-US" sz="1400" u="sng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066800"/>
            <a:ext cx="7848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Transitioning</a:t>
            </a:r>
            <a:endParaRPr lang="en-US" sz="2400" smtClean="0"/>
          </a:p>
          <a:p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HEOREM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Let </a:t>
            </a:r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  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&lt;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.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Let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 ([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] 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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).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Assume </a:t>
            </a:r>
            <a:r>
              <a:rPr lang="en-US" sz="320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 </a:t>
            </a:r>
            <a:r>
              <a:rPr lang="en-US" sz="3200" i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x</a:t>
            </a:r>
            <a:r>
              <a:rPr lang="en-US" sz="320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 (</a:t>
            </a:r>
            <a:r>
              <a:rPr lang="en-US" sz="3200" i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</a:t>
            </a:r>
            <a:r>
              <a:rPr lang="en-US" sz="3200" i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is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differentiabl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e 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x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.</a:t>
            </a:r>
            <a:endParaRPr lang="en-US" sz="3200" i="1" smtClean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Assume that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is continuous 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a.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Assume that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is continuous 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.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Then </a:t>
            </a:r>
            <a:r>
              <a:rPr lang="en-US" sz="320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 </a:t>
            </a:r>
            <a:r>
              <a:rPr lang="en-US" sz="3200" i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</a:t>
            </a:r>
            <a:r>
              <a:rPr lang="en-US" sz="320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 </a:t>
            </a:r>
            <a:r>
              <a:rPr lang="en-US" sz="320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(</a:t>
            </a:r>
            <a:r>
              <a:rPr lang="en-US" sz="3200" i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</a:t>
            </a:r>
            <a:r>
              <a:rPr lang="en-US" sz="3200" i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</a:t>
            </a:r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endParaRPr lang="en-US" sz="3200" smtClean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         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(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 = 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–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)) /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–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).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endParaRPr lang="en-US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5295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12576"/>
            <a:ext cx="7772400" cy="759023"/>
          </a:xfrm>
        </p:spPr>
        <p:txBody>
          <a:bodyPr anchor="t">
            <a:normAutofit/>
          </a:bodyPr>
          <a:lstStyle/>
          <a:p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We have formalized at small scale</a:t>
            </a:r>
            <a:endParaRPr lang="en-US" sz="2400">
              <a:latin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3048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Twenty Minute Glimpse of Well-Structured Mathematical Logic</a:t>
            </a:r>
            <a:endParaRPr lang="en-US" sz="1400" u="sng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066800"/>
            <a:ext cx="7848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At small scale, life on the two ridges is much the same.</a:t>
            </a:r>
            <a:endParaRPr lang="en-US" sz="2400" smtClean="0"/>
          </a:p>
          <a:p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HEOREM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Let </a:t>
            </a:r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  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&lt;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.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Let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 ([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] 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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).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Assume 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x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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is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differentiable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x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.</a:t>
            </a:r>
            <a:endParaRPr lang="en-US" sz="3200" i="1" smtClean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Assume that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is continuous 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a.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Assume that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is continuous 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.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Then 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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(</a:t>
            </a:r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</a:t>
            </a:r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endParaRPr lang="en-US" sz="3200" smtClean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         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(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 = 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–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)) /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–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).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endParaRPr lang="en-US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6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12576"/>
            <a:ext cx="7772400" cy="759023"/>
          </a:xfrm>
        </p:spPr>
        <p:txBody>
          <a:bodyPr anchor="t">
            <a:normAutofit/>
          </a:bodyPr>
          <a:lstStyle/>
          <a:p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We formalize at middle scale</a:t>
            </a:r>
            <a:endParaRPr lang="en-US" sz="2400">
              <a:latin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3048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Twenty Minute Glimpse of Well-Structured Mathematical Logic</a:t>
            </a:r>
            <a:endParaRPr lang="en-US" sz="1400" u="sng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066800"/>
            <a:ext cx="7848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Start here</a:t>
            </a:r>
            <a:endParaRPr lang="en-US" sz="2400" smtClean="0"/>
          </a:p>
          <a:p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HEOREM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Let </a:t>
            </a:r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  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&lt;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.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Let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 ([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] 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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).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Assume 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x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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is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differentiable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x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.</a:t>
            </a:r>
            <a:endParaRPr lang="en-US" sz="3200" i="1" smtClean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Assume that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is continuous 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a.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Assume that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is continuous 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.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Then 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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(</a:t>
            </a:r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</a:t>
            </a:r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endParaRPr lang="en-US" sz="3200" smtClean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         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(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 = 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–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)) /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–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).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endParaRPr lang="en-US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55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12576"/>
            <a:ext cx="7772400" cy="759023"/>
          </a:xfrm>
        </p:spPr>
        <p:txBody>
          <a:bodyPr anchor="t">
            <a:normAutofit/>
          </a:bodyPr>
          <a:lstStyle/>
          <a:p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We formalize at middle scale</a:t>
            </a:r>
            <a:endParaRPr lang="en-US" sz="2400">
              <a:latin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3048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Twenty Minute Glimpse of Well-Structured Mathematical Logic</a:t>
            </a:r>
            <a:endParaRPr lang="en-US" sz="1400" u="sng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066800"/>
            <a:ext cx="7848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Transitioning</a:t>
            </a:r>
            <a:endParaRPr lang="en-US" sz="2400" smtClean="0"/>
          </a:p>
          <a:p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HEOREM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200" b="1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A {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 </a:t>
            </a:r>
            <a:r>
              <a:rPr lang="en-US" sz="3200" smtClean="0">
                <a:latin typeface="+mj-lt"/>
                <a:cs typeface="Times New Roman" panose="02020603050405020304" pitchFamily="18" charset="0"/>
                <a:sym typeface="Symbol"/>
              </a:rPr>
              <a:t>}</a:t>
            </a:r>
            <a:r>
              <a:rPr lang="en-US" sz="3200" b="1" smtClean="0">
                <a:solidFill>
                  <a:schemeClr val="accent3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  <a:sym typeface="Symbol"/>
              </a:rPr>
              <a:t>, st {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&lt;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b="1" smtClean="0">
                <a:solidFill>
                  <a:schemeClr val="accent3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  <a:sym typeface="Symbol"/>
              </a:rPr>
              <a:t>},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Let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 ([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] 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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).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Assume 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x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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is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differentiable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x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.</a:t>
            </a:r>
            <a:endParaRPr lang="en-US" sz="3200" i="1" smtClean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Assume that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is continuous 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Assume that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is continuous 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.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Then 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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(</a:t>
            </a:r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</a:t>
            </a:r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endParaRPr lang="en-US" sz="3200" smtClean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         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(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 = 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–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)) /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–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).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endParaRPr lang="en-US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33322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12576"/>
            <a:ext cx="7772400" cy="759023"/>
          </a:xfrm>
        </p:spPr>
        <p:txBody>
          <a:bodyPr anchor="t">
            <a:normAutofit/>
          </a:bodyPr>
          <a:lstStyle/>
          <a:p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We formalize at middle scale</a:t>
            </a:r>
            <a:endParaRPr lang="en-US" sz="2400">
              <a:latin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3048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Twenty Minute Glimpse of Well-Structured Mathematical Logic</a:t>
            </a:r>
            <a:endParaRPr lang="en-US" sz="1400" u="sng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066800"/>
            <a:ext cx="7848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Transitioning</a:t>
            </a:r>
            <a:endParaRPr lang="en-US" sz="2400" smtClean="0"/>
          </a:p>
          <a:p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HEOREM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200" b="1" smtClean="0">
                <a:cs typeface="Times New Roman" panose="02020603050405020304" pitchFamily="18" charset="0"/>
              </a:rPr>
              <a:t>A {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 </a:t>
            </a:r>
            <a:r>
              <a:rPr lang="en-US" sz="3200" b="1" smtClean="0">
                <a:latin typeface="+mj-lt"/>
                <a:cs typeface="Times New Roman" panose="02020603050405020304" pitchFamily="18" charset="0"/>
                <a:sym typeface="Symbol"/>
              </a:rPr>
              <a:t>}, st {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&lt;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b="1" smtClean="0">
                <a:latin typeface="+mj-lt"/>
                <a:cs typeface="Times New Roman" panose="02020603050405020304" pitchFamily="18" charset="0"/>
                <a:sym typeface="Symbol"/>
              </a:rPr>
              <a:t>},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</a:t>
            </a:r>
            <a:r>
              <a:rPr lang="en-US" sz="3200" b="1" smtClean="0">
                <a:solidFill>
                  <a:schemeClr val="accent3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  <a:sym typeface="Symbol"/>
              </a:rPr>
              <a:t>A {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 ([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] 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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</a:t>
            </a:r>
            <a:r>
              <a:rPr lang="en-US" sz="3200" b="1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  <a:sym typeface="Symbol"/>
              </a:rPr>
              <a:t>},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Assume 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x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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is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differentiable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x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.</a:t>
            </a:r>
            <a:endParaRPr lang="en-US" sz="3200" i="1" smtClean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Assume that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is continuous 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a.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Assume that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is continuous 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.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Then 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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(</a:t>
            </a:r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</a:t>
            </a:r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endParaRPr lang="en-US" sz="3200" smtClean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         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(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 = 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–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)) /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–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).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endParaRPr lang="en-US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60207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5486399"/>
          </a:xfrm>
        </p:spPr>
        <p:txBody>
          <a:bodyPr anchor="t">
            <a:normAutofit/>
          </a:bodyPr>
          <a:lstStyle/>
          <a:p>
            <a:r>
              <a:rPr lang="en-US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General Principle:</a:t>
            </a:r>
            <a:r>
              <a:rPr lang="en-US" sz="2800" i="1" smtClean="0">
                <a:latin typeface="Times New Roman" panose="02020603050405020304" pitchFamily="18" charset="0"/>
              </a:rPr>
              <a:t/>
            </a:r>
            <a:br>
              <a:rPr lang="en-US" sz="2800" i="1" smtClean="0">
                <a:latin typeface="Times New Roman" panose="02020603050405020304" pitchFamily="18" charset="0"/>
              </a:rPr>
            </a:br>
            <a:r>
              <a:rPr lang="en-US" sz="2800" b="1" i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To get to the next mountain ridge,</a:t>
            </a:r>
            <a:br>
              <a:rPr lang="en-US" sz="2800" b="1" i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</a:br>
            <a:r>
              <a:rPr lang="en-US" sz="2800" b="1" i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you must cross a deep valley.</a:t>
            </a:r>
            <a:r>
              <a:rPr lang="en-US" sz="800" b="1" i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   </a:t>
            </a:r>
            <a:r>
              <a:rPr lang="en-US" sz="800" i="1" smtClean="0">
                <a:latin typeface="Times New Roman" panose="02020603050405020304" pitchFamily="18" charset="0"/>
              </a:rPr>
              <a:t/>
            </a:r>
            <a:br>
              <a:rPr lang="en-US" sz="800" i="1" smtClean="0">
                <a:latin typeface="Times New Roman" panose="02020603050405020304" pitchFamily="18" charset="0"/>
              </a:rPr>
            </a:br>
            <a:r>
              <a:rPr lang="en-US" sz="800" i="1" smtClean="0">
                <a:latin typeface="Times New Roman" panose="02020603050405020304" pitchFamily="18" charset="0"/>
              </a:rPr>
              <a:t/>
            </a:r>
            <a:br>
              <a:rPr lang="en-US" sz="800" i="1" smtClean="0">
                <a:latin typeface="Times New Roman" panose="02020603050405020304" pitchFamily="18" charset="0"/>
              </a:rPr>
            </a:br>
            <a:r>
              <a:rPr lang="en-US" sz="28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The Ridge You’re </a:t>
            </a:r>
            <a:r>
              <a:rPr lang="en-US" sz="28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On</a:t>
            </a:r>
            <a:r>
              <a:rPr lang="en-US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formalized in Traditional Formal Logic </a:t>
            </a:r>
            <a:br>
              <a:rPr lang="en-US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(called Frege-Hilbert Syntax), </a:t>
            </a:r>
            <a:br>
              <a:rPr lang="en-US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mathematics is machine-parsable, </a:t>
            </a:r>
            <a:br>
              <a:rPr lang="en-US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 it is relentlessly, hopelessly, user-hostile and unworkable.    </a:t>
            </a:r>
            <a:r>
              <a:rPr lang="en-US" sz="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The </a:t>
            </a:r>
            <a:r>
              <a:rPr lang="en-US" sz="28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Next Ridge Over</a:t>
            </a:r>
            <a:r>
              <a:rPr lang="en-US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formalized </a:t>
            </a: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Well-Structured Mathematical Logic, mathematics is machine-parsable, </a:t>
            </a:r>
            <a:br>
              <a:rPr lang="en-US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 it is also user-friendly, pliant, and easy.</a:t>
            </a:r>
            <a:endParaRPr lang="en-US" sz="2400" i="1">
              <a:latin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3048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Twenty Minute Glimpse of Well-Structured Mathematical Logic</a:t>
            </a:r>
            <a:endParaRPr lang="en-US" sz="1400" u="sng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46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12576"/>
            <a:ext cx="7772400" cy="759023"/>
          </a:xfrm>
        </p:spPr>
        <p:txBody>
          <a:bodyPr anchor="t">
            <a:normAutofit/>
          </a:bodyPr>
          <a:lstStyle/>
          <a:p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We formalize at middle scale</a:t>
            </a:r>
            <a:endParaRPr lang="en-US" sz="2400">
              <a:latin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3048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Twenty Minute Glimpse of Well-Structured Mathematical Logic</a:t>
            </a:r>
            <a:endParaRPr lang="en-US" sz="1400" u="sng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066800"/>
            <a:ext cx="7848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Transitioning</a:t>
            </a:r>
            <a:endParaRPr lang="en-US" sz="2400" smtClean="0"/>
          </a:p>
          <a:p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HEOREM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200" b="1" smtClean="0">
                <a:cs typeface="Times New Roman" panose="02020603050405020304" pitchFamily="18" charset="0"/>
              </a:rPr>
              <a:t>A {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 </a:t>
            </a:r>
            <a:r>
              <a:rPr lang="en-US" sz="3200" b="1" smtClean="0">
                <a:latin typeface="+mj-lt"/>
                <a:cs typeface="Times New Roman" panose="02020603050405020304" pitchFamily="18" charset="0"/>
                <a:sym typeface="Symbol"/>
              </a:rPr>
              <a:t>}, st {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&lt;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b="1" smtClean="0">
                <a:latin typeface="+mj-lt"/>
                <a:cs typeface="Times New Roman" panose="02020603050405020304" pitchFamily="18" charset="0"/>
                <a:sym typeface="Symbol"/>
              </a:rPr>
              <a:t>},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</a:t>
            </a:r>
            <a:r>
              <a:rPr lang="en-US" sz="3200" b="1" smtClean="0">
                <a:latin typeface="+mj-lt"/>
                <a:cs typeface="Times New Roman" panose="02020603050405020304" pitchFamily="18" charset="0"/>
                <a:sym typeface="Symbol"/>
              </a:rPr>
              <a:t>A {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 ([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] 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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},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</a:t>
            </a:r>
            <a:r>
              <a:rPr lang="en-US" sz="3200" b="1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  <a:sym typeface="Symbol"/>
              </a:rPr>
              <a:t>G { </a:t>
            </a:r>
            <a:r>
              <a:rPr lang="en-US" sz="3200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  <a:sym typeface="Symbol"/>
              </a:rPr>
              <a:t>A {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x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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</a:t>
            </a:r>
            <a:r>
              <a:rPr lang="en-US" sz="3200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  <a:sym typeface="Symbol"/>
              </a:rPr>
              <a:t>}</a:t>
            </a:r>
            <a:r>
              <a:rPr lang="en-US" sz="3200" i="1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  <a:sym typeface="Symbol"/>
              </a:rPr>
              <a:t>,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is differentiable 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x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b="1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  <a:sym typeface="Symbol"/>
              </a:rPr>
              <a:t>},</a:t>
            </a:r>
            <a:endParaRPr lang="en-US" sz="3200" b="1" i="1" smtClean="0">
              <a:solidFill>
                <a:schemeClr val="accent3">
                  <a:lumMod val="50000"/>
                </a:schemeClr>
              </a:solidFill>
              <a:cs typeface="Times New Roman" panose="02020603050405020304" pitchFamily="18" charset="0"/>
              <a:sym typeface="Symbol"/>
            </a:endParaRP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Assume that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is continuous 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.</a:t>
            </a:r>
            <a:endParaRPr lang="en-US" sz="3200" smtClean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Assume that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is continuous 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.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Then 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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(</a:t>
            </a:r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</a:t>
            </a:r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endParaRPr lang="en-US" sz="3200" smtClean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         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(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 = 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–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)) /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–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).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endParaRPr lang="en-US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771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12576"/>
            <a:ext cx="7772400" cy="759023"/>
          </a:xfrm>
        </p:spPr>
        <p:txBody>
          <a:bodyPr anchor="t">
            <a:normAutofit/>
          </a:bodyPr>
          <a:lstStyle/>
          <a:p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We formalize at middle scale</a:t>
            </a:r>
            <a:endParaRPr lang="en-US" sz="2400">
              <a:latin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3048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Twenty Minute Glimpse of Well-Structured Mathematical Logic</a:t>
            </a:r>
            <a:endParaRPr lang="en-US" sz="1400" u="sng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066800"/>
            <a:ext cx="7848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Transitioning</a:t>
            </a:r>
            <a:endParaRPr lang="en-US" sz="2400" smtClean="0"/>
          </a:p>
          <a:p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HEOREM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200" b="1" smtClean="0">
                <a:cs typeface="Times New Roman" panose="02020603050405020304" pitchFamily="18" charset="0"/>
              </a:rPr>
              <a:t>A {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 </a:t>
            </a:r>
            <a:r>
              <a:rPr lang="en-US" sz="3200" b="1" smtClean="0">
                <a:latin typeface="+mj-lt"/>
                <a:cs typeface="Times New Roman" panose="02020603050405020304" pitchFamily="18" charset="0"/>
                <a:sym typeface="Symbol"/>
              </a:rPr>
              <a:t>}, st {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&lt;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b="1" smtClean="0">
                <a:latin typeface="+mj-lt"/>
                <a:cs typeface="Times New Roman" panose="02020603050405020304" pitchFamily="18" charset="0"/>
                <a:sym typeface="Symbol"/>
              </a:rPr>
              <a:t>},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</a:t>
            </a:r>
            <a:r>
              <a:rPr lang="en-US" sz="3200" b="1" smtClean="0">
                <a:latin typeface="+mj-lt"/>
                <a:cs typeface="Times New Roman" panose="02020603050405020304" pitchFamily="18" charset="0"/>
                <a:sym typeface="Symbol"/>
              </a:rPr>
              <a:t>A {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 ([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] 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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},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G {</a:t>
            </a:r>
            <a:r>
              <a:rPr lang="en-US" sz="3200" b="1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smtClean="0">
                <a:cs typeface="Times New Roman" panose="02020603050405020304" pitchFamily="18" charset="0"/>
                <a:sym typeface="Symbol"/>
              </a:rPr>
              <a:t>A {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x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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</a:t>
            </a:r>
            <a:r>
              <a:rPr lang="en-US" sz="3200" smtClean="0">
                <a:cs typeface="Times New Roman" panose="02020603050405020304" pitchFamily="18" charset="0"/>
                <a:sym typeface="Symbol"/>
              </a:rPr>
              <a:t>},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is differentiable 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x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},</a:t>
            </a:r>
            <a:endParaRPr lang="en-US" sz="3200" b="1" i="1" smtClean="0">
              <a:cs typeface="Times New Roman" panose="02020603050405020304" pitchFamily="18" charset="0"/>
              <a:sym typeface="Symbol"/>
            </a:endParaRP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</a:t>
            </a:r>
            <a:r>
              <a:rPr lang="en-US" sz="3200" b="1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  <a:sym typeface="Symbol"/>
              </a:rPr>
              <a:t>G {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is continuous 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b="1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  <a:sym typeface="Symbol"/>
              </a:rPr>
              <a:t>},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</a:t>
            </a:r>
            <a:r>
              <a:rPr lang="en-US" sz="3200" b="1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  <a:sym typeface="Symbol"/>
              </a:rPr>
              <a:t>G {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is continuous 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b="1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  <a:sym typeface="Symbol"/>
              </a:rPr>
              <a:t>},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Then 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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(</a:t>
            </a:r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</a:t>
            </a:r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endParaRPr lang="en-US" sz="3200" smtClean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         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(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 = 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–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)) /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–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).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endParaRPr lang="en-US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8588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12576"/>
            <a:ext cx="7772400" cy="759023"/>
          </a:xfrm>
        </p:spPr>
        <p:txBody>
          <a:bodyPr anchor="t">
            <a:normAutofit/>
          </a:bodyPr>
          <a:lstStyle/>
          <a:p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We formalize at middle scale</a:t>
            </a:r>
            <a:endParaRPr lang="en-US" sz="2400">
              <a:latin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3048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Twenty Minute Glimpse of Well-Structured Mathematical Logic</a:t>
            </a:r>
            <a:endParaRPr lang="en-US" sz="1400" u="sng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066800"/>
            <a:ext cx="7848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Transitioning</a:t>
            </a:r>
            <a:endParaRPr lang="en-US" sz="2400" smtClean="0"/>
          </a:p>
          <a:p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HEOREM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200" b="1" smtClean="0">
                <a:cs typeface="Times New Roman" panose="02020603050405020304" pitchFamily="18" charset="0"/>
              </a:rPr>
              <a:t>A {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 </a:t>
            </a:r>
            <a:r>
              <a:rPr lang="en-US" sz="3200" b="1" smtClean="0">
                <a:latin typeface="+mj-lt"/>
                <a:cs typeface="Times New Roman" panose="02020603050405020304" pitchFamily="18" charset="0"/>
                <a:sym typeface="Symbol"/>
              </a:rPr>
              <a:t>}, st {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&lt;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b="1" smtClean="0">
                <a:latin typeface="+mj-lt"/>
                <a:cs typeface="Times New Roman" panose="02020603050405020304" pitchFamily="18" charset="0"/>
                <a:sym typeface="Symbol"/>
              </a:rPr>
              <a:t>},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</a:t>
            </a:r>
            <a:r>
              <a:rPr lang="en-US" sz="3200" b="1" smtClean="0">
                <a:latin typeface="+mj-lt"/>
                <a:cs typeface="Times New Roman" panose="02020603050405020304" pitchFamily="18" charset="0"/>
                <a:sym typeface="Symbol"/>
              </a:rPr>
              <a:t>A {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 ([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] 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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},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G {</a:t>
            </a:r>
            <a:r>
              <a:rPr lang="en-US" sz="3200" b="1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smtClean="0">
                <a:cs typeface="Times New Roman" panose="02020603050405020304" pitchFamily="18" charset="0"/>
                <a:sym typeface="Symbol"/>
              </a:rPr>
              <a:t>A {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x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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</a:t>
            </a:r>
            <a:r>
              <a:rPr lang="en-US" sz="3200" smtClean="0">
                <a:cs typeface="Times New Roman" panose="02020603050405020304" pitchFamily="18" charset="0"/>
                <a:sym typeface="Symbol"/>
              </a:rPr>
              <a:t>},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is differentiable 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x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},</a:t>
            </a:r>
            <a:endParaRPr lang="en-US" sz="3200" b="1" i="1" smtClean="0">
              <a:cs typeface="Times New Roman" panose="02020603050405020304" pitchFamily="18" charset="0"/>
              <a:sym typeface="Symbol"/>
            </a:endParaRP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G {</a:t>
            </a:r>
            <a:r>
              <a:rPr lang="en-US" sz="3200" b="1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is continuous 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},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G {</a:t>
            </a:r>
            <a:r>
              <a:rPr lang="en-US" sz="3200" b="1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is continuous 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},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</a:t>
            </a:r>
            <a:r>
              <a:rPr lang="en-US" sz="3200" b="1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  <a:sym typeface="Symbol"/>
              </a:rPr>
              <a:t>R {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  <a:sym typeface="Symbol"/>
              </a:rPr>
              <a:t>E {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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(</a:t>
            </a:r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</a:t>
            </a:r>
            <a:r>
              <a:rPr lang="en-US" sz="3200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  <a:sym typeface="Symbol"/>
              </a:rPr>
              <a:t>},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endParaRPr lang="en-US" sz="3200" smtClean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      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(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 = 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–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)) /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–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</a:t>
            </a:r>
            <a:r>
              <a:rPr lang="en-US" sz="3200" b="1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  <a:sym typeface="Symbol"/>
              </a:rPr>
              <a:t>},</a:t>
            </a:r>
          </a:p>
          <a:p>
            <a:r>
              <a:rPr lang="en-US" sz="3200" b="1" i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b="1" i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</a:t>
            </a:r>
            <a:r>
              <a:rPr lang="en-US" sz="3200" b="1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  <a:sym typeface="Symbol"/>
              </a:rPr>
              <a:t>1;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endParaRPr lang="en-US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875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12576"/>
            <a:ext cx="7772400" cy="759023"/>
          </a:xfrm>
        </p:spPr>
        <p:txBody>
          <a:bodyPr anchor="t">
            <a:normAutofit/>
          </a:bodyPr>
          <a:lstStyle/>
          <a:p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We have formalized at middle scale</a:t>
            </a:r>
            <a:endParaRPr lang="en-US" sz="2400">
              <a:latin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3048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Twenty Minute Glimpse of Well-Structured Mathematical Logic</a:t>
            </a:r>
            <a:endParaRPr lang="en-US" sz="1400" u="sng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066800"/>
            <a:ext cx="7848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Look at that!  </a:t>
            </a:r>
            <a:endParaRPr lang="en-US" sz="2400" smtClean="0"/>
          </a:p>
          <a:p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HEOREM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200" b="1" smtClean="0">
                <a:cs typeface="Times New Roman" panose="02020603050405020304" pitchFamily="18" charset="0"/>
              </a:rPr>
              <a:t>A {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 </a:t>
            </a:r>
            <a:r>
              <a:rPr lang="en-US" sz="3200" b="1" smtClean="0">
                <a:latin typeface="+mj-lt"/>
                <a:cs typeface="Times New Roman" panose="02020603050405020304" pitchFamily="18" charset="0"/>
                <a:sym typeface="Symbol"/>
              </a:rPr>
              <a:t>}, st {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&lt;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b="1" smtClean="0">
                <a:latin typeface="+mj-lt"/>
                <a:cs typeface="Times New Roman" panose="02020603050405020304" pitchFamily="18" charset="0"/>
                <a:sym typeface="Symbol"/>
              </a:rPr>
              <a:t>},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</a:t>
            </a:r>
            <a:r>
              <a:rPr lang="en-US" sz="3200" b="1" smtClean="0">
                <a:latin typeface="+mj-lt"/>
                <a:cs typeface="Times New Roman" panose="02020603050405020304" pitchFamily="18" charset="0"/>
                <a:sym typeface="Symbol"/>
              </a:rPr>
              <a:t>A {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 ([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] 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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},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G {</a:t>
            </a:r>
            <a:r>
              <a:rPr lang="en-US" sz="3200" b="1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smtClean="0">
                <a:cs typeface="Times New Roman" panose="02020603050405020304" pitchFamily="18" charset="0"/>
                <a:sym typeface="Symbol"/>
              </a:rPr>
              <a:t>A {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x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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</a:t>
            </a:r>
            <a:r>
              <a:rPr lang="en-US" sz="3200" smtClean="0">
                <a:cs typeface="Times New Roman" panose="02020603050405020304" pitchFamily="18" charset="0"/>
                <a:sym typeface="Symbol"/>
              </a:rPr>
              <a:t>},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is differentiable 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x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},</a:t>
            </a:r>
            <a:endParaRPr lang="en-US" sz="3200" b="1" i="1" smtClean="0">
              <a:cs typeface="Times New Roman" panose="02020603050405020304" pitchFamily="18" charset="0"/>
              <a:sym typeface="Symbol"/>
            </a:endParaRP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G {</a:t>
            </a:r>
            <a:r>
              <a:rPr lang="en-US" sz="3200" b="1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is continuous 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},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G {</a:t>
            </a:r>
            <a:r>
              <a:rPr lang="en-US" sz="3200" b="1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is continuous 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},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R {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smtClean="0">
                <a:cs typeface="Times New Roman" panose="02020603050405020304" pitchFamily="18" charset="0"/>
                <a:sym typeface="Symbol"/>
              </a:rPr>
              <a:t>E {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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(</a:t>
            </a:r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</a:t>
            </a:r>
            <a:r>
              <a:rPr lang="en-US" sz="3200" smtClean="0">
                <a:cs typeface="Times New Roman" panose="02020603050405020304" pitchFamily="18" charset="0"/>
                <a:sym typeface="Symbol"/>
              </a:rPr>
              <a:t>},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endParaRPr lang="en-US" sz="3200" smtClean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      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(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 = 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–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)) /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–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},</a:t>
            </a:r>
          </a:p>
          <a:p>
            <a:r>
              <a:rPr lang="en-US" sz="3200" b="1" i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b="1" i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1;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endParaRPr lang="en-US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588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12576"/>
            <a:ext cx="7772400" cy="759023"/>
          </a:xfrm>
        </p:spPr>
        <p:txBody>
          <a:bodyPr anchor="t">
            <a:normAutofit/>
          </a:bodyPr>
          <a:lstStyle/>
          <a:p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We even formalize at large scale</a:t>
            </a:r>
            <a:endParaRPr lang="en-US" sz="2400">
              <a:latin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3048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Twenty Minute Glimpse of Well-Structured Mathematical Logic</a:t>
            </a:r>
            <a:endParaRPr lang="en-US" sz="1400" u="sng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066800"/>
            <a:ext cx="7848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Here we go!  </a:t>
            </a:r>
            <a:endParaRPr lang="en-US" sz="2400" smtClean="0"/>
          </a:p>
          <a:p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HEOREM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200" b="1" smtClean="0">
                <a:cs typeface="Times New Roman" panose="02020603050405020304" pitchFamily="18" charset="0"/>
              </a:rPr>
              <a:t>A {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 </a:t>
            </a:r>
            <a:r>
              <a:rPr lang="en-US" sz="3200" b="1" smtClean="0">
                <a:latin typeface="+mj-lt"/>
                <a:cs typeface="Times New Roman" panose="02020603050405020304" pitchFamily="18" charset="0"/>
                <a:sym typeface="Symbol"/>
              </a:rPr>
              <a:t>}, st {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&lt;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b="1" smtClean="0">
                <a:latin typeface="+mj-lt"/>
                <a:cs typeface="Times New Roman" panose="02020603050405020304" pitchFamily="18" charset="0"/>
                <a:sym typeface="Symbol"/>
              </a:rPr>
              <a:t>},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</a:t>
            </a:r>
            <a:r>
              <a:rPr lang="en-US" sz="3200" b="1" smtClean="0">
                <a:latin typeface="+mj-lt"/>
                <a:cs typeface="Times New Roman" panose="02020603050405020304" pitchFamily="18" charset="0"/>
                <a:sym typeface="Symbol"/>
              </a:rPr>
              <a:t>A {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 ([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] 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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},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G {</a:t>
            </a:r>
            <a:r>
              <a:rPr lang="en-US" sz="3200" b="1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smtClean="0">
                <a:cs typeface="Times New Roman" panose="02020603050405020304" pitchFamily="18" charset="0"/>
                <a:sym typeface="Symbol"/>
              </a:rPr>
              <a:t>A {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x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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</a:t>
            </a:r>
            <a:r>
              <a:rPr lang="en-US" sz="3200" smtClean="0">
                <a:cs typeface="Times New Roman" panose="02020603050405020304" pitchFamily="18" charset="0"/>
                <a:sym typeface="Symbol"/>
              </a:rPr>
              <a:t>},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is differentiable 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x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},</a:t>
            </a:r>
            <a:endParaRPr lang="en-US" sz="3200" b="1" i="1" smtClean="0">
              <a:cs typeface="Times New Roman" panose="02020603050405020304" pitchFamily="18" charset="0"/>
              <a:sym typeface="Symbol"/>
            </a:endParaRP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G {</a:t>
            </a:r>
            <a:r>
              <a:rPr lang="en-US" sz="3200" b="1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is continuous 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},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G {</a:t>
            </a:r>
            <a:r>
              <a:rPr lang="en-US" sz="3200" b="1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is continuous 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},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R {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smtClean="0">
                <a:cs typeface="Times New Roman" panose="02020603050405020304" pitchFamily="18" charset="0"/>
                <a:sym typeface="Symbol"/>
              </a:rPr>
              <a:t>E {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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(</a:t>
            </a:r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</a:t>
            </a:r>
            <a:r>
              <a:rPr lang="en-US" sz="3200" smtClean="0">
                <a:cs typeface="Times New Roman" panose="02020603050405020304" pitchFamily="18" charset="0"/>
                <a:sym typeface="Symbol"/>
              </a:rPr>
              <a:t>},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endParaRPr lang="en-US" sz="3200" smtClean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      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(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 = 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–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)) /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–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},</a:t>
            </a:r>
          </a:p>
          <a:p>
            <a:r>
              <a:rPr lang="en-US" sz="3200" b="1" i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b="1" i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1;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endParaRPr lang="en-US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57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12576"/>
            <a:ext cx="7772400" cy="759023"/>
          </a:xfrm>
        </p:spPr>
        <p:txBody>
          <a:bodyPr anchor="t">
            <a:normAutofit/>
          </a:bodyPr>
          <a:lstStyle/>
          <a:p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We even formalize at large scale</a:t>
            </a:r>
            <a:endParaRPr lang="en-US" sz="2400">
              <a:latin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3048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Twenty Minute Glimpse of Well-Structured Mathematical Logic</a:t>
            </a:r>
            <a:endParaRPr lang="en-US" sz="1400" u="sng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066800"/>
            <a:ext cx="7848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Transitioning  </a:t>
            </a:r>
            <a:endParaRPr lang="en-US" sz="2400" smtClean="0"/>
          </a:p>
          <a:p>
            <a:r>
              <a:rPr lang="en-US" sz="4000" b="1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R {</a:t>
            </a:r>
            <a:endParaRPr lang="en-US" sz="4000" smtClean="0">
              <a:solidFill>
                <a:schemeClr val="accent3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200" b="1" smtClean="0">
                <a:cs typeface="Times New Roman" panose="02020603050405020304" pitchFamily="18" charset="0"/>
              </a:rPr>
              <a:t>A {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 </a:t>
            </a:r>
            <a:r>
              <a:rPr lang="en-US" sz="3200" b="1" smtClean="0">
                <a:latin typeface="+mj-lt"/>
                <a:cs typeface="Times New Roman" panose="02020603050405020304" pitchFamily="18" charset="0"/>
                <a:sym typeface="Symbol"/>
              </a:rPr>
              <a:t>}, st {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&lt;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b="1" smtClean="0">
                <a:latin typeface="+mj-lt"/>
                <a:cs typeface="Times New Roman" panose="02020603050405020304" pitchFamily="18" charset="0"/>
                <a:sym typeface="Symbol"/>
              </a:rPr>
              <a:t>},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</a:t>
            </a:r>
            <a:r>
              <a:rPr lang="en-US" sz="3200" b="1" smtClean="0">
                <a:latin typeface="+mj-lt"/>
                <a:cs typeface="Times New Roman" panose="02020603050405020304" pitchFamily="18" charset="0"/>
                <a:sym typeface="Symbol"/>
              </a:rPr>
              <a:t>A {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 ([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] 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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},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G {</a:t>
            </a:r>
            <a:r>
              <a:rPr lang="en-US" sz="3200" b="1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smtClean="0">
                <a:cs typeface="Times New Roman" panose="02020603050405020304" pitchFamily="18" charset="0"/>
                <a:sym typeface="Symbol"/>
              </a:rPr>
              <a:t>A {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x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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</a:t>
            </a:r>
            <a:r>
              <a:rPr lang="en-US" sz="3200" smtClean="0">
                <a:cs typeface="Times New Roman" panose="02020603050405020304" pitchFamily="18" charset="0"/>
                <a:sym typeface="Symbol"/>
              </a:rPr>
              <a:t>},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is differentiable 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x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},</a:t>
            </a:r>
            <a:endParaRPr lang="en-US" sz="3200" b="1" i="1" smtClean="0">
              <a:cs typeface="Times New Roman" panose="02020603050405020304" pitchFamily="18" charset="0"/>
              <a:sym typeface="Symbol"/>
            </a:endParaRP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G {</a:t>
            </a:r>
            <a:r>
              <a:rPr lang="en-US" sz="3200" b="1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is continuous 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},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G {</a:t>
            </a:r>
            <a:r>
              <a:rPr lang="en-US" sz="3200" b="1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is continuous 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},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R {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smtClean="0">
                <a:cs typeface="Times New Roman" panose="02020603050405020304" pitchFamily="18" charset="0"/>
                <a:sym typeface="Symbol"/>
              </a:rPr>
              <a:t>E {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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(</a:t>
            </a:r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</a:t>
            </a:r>
            <a:r>
              <a:rPr lang="en-US" sz="3200" smtClean="0">
                <a:cs typeface="Times New Roman" panose="02020603050405020304" pitchFamily="18" charset="0"/>
                <a:sym typeface="Symbol"/>
              </a:rPr>
              <a:t>},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endParaRPr lang="en-US" sz="3200" smtClean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      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(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 = 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–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)) /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–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},</a:t>
            </a:r>
          </a:p>
          <a:p>
            <a:r>
              <a:rPr lang="en-US" sz="3200" b="1" i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b="1" i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1;</a:t>
            </a:r>
          </a:p>
          <a:p>
            <a:r>
              <a:rPr lang="en-US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b="1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</a:t>
            </a:r>
            <a:r>
              <a:rPr lang="en-US" sz="4000" b="1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  <a:sym typeface="Symbol"/>
              </a:rPr>
              <a:t>},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endParaRPr lang="en-US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577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12576"/>
            <a:ext cx="7772400" cy="759023"/>
          </a:xfrm>
        </p:spPr>
        <p:txBody>
          <a:bodyPr anchor="t">
            <a:normAutofit/>
          </a:bodyPr>
          <a:lstStyle/>
          <a:p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We have formalized everything</a:t>
            </a:r>
            <a:endParaRPr lang="en-US" sz="2400">
              <a:latin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3048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Twenty Minute Glimpse of Well-Structured Mathematical Logic</a:t>
            </a:r>
            <a:endParaRPr lang="en-US" sz="1400" u="sng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066800"/>
            <a:ext cx="7848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The Next Ridge Over</a:t>
            </a:r>
            <a:r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 </a:t>
            </a:r>
            <a:endParaRPr lang="en-US" sz="2400" smtClean="0"/>
          </a:p>
          <a:p>
            <a:r>
              <a:rPr lang="en-US" sz="4000" b="1" smtClean="0">
                <a:cs typeface="Times New Roman" panose="02020603050405020304" pitchFamily="18" charset="0"/>
              </a:rPr>
              <a:t>R {</a:t>
            </a:r>
            <a:endParaRPr lang="en-US" sz="4000" smtClean="0">
              <a:cs typeface="Times New Roman" panose="02020603050405020304" pitchFamily="18" charset="0"/>
            </a:endParaRP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200" b="1" smtClean="0">
                <a:cs typeface="Times New Roman" panose="02020603050405020304" pitchFamily="18" charset="0"/>
              </a:rPr>
              <a:t>A {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 </a:t>
            </a:r>
            <a:r>
              <a:rPr lang="en-US" sz="3200" b="1" smtClean="0">
                <a:latin typeface="+mj-lt"/>
                <a:cs typeface="Times New Roman" panose="02020603050405020304" pitchFamily="18" charset="0"/>
                <a:sym typeface="Symbol"/>
              </a:rPr>
              <a:t>}, st {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&lt;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b="1" smtClean="0">
                <a:latin typeface="+mj-lt"/>
                <a:cs typeface="Times New Roman" panose="02020603050405020304" pitchFamily="18" charset="0"/>
                <a:sym typeface="Symbol"/>
              </a:rPr>
              <a:t>},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</a:t>
            </a:r>
            <a:r>
              <a:rPr lang="en-US" sz="3200" b="1" smtClean="0">
                <a:latin typeface="+mj-lt"/>
                <a:cs typeface="Times New Roman" panose="02020603050405020304" pitchFamily="18" charset="0"/>
                <a:sym typeface="Symbol"/>
              </a:rPr>
              <a:t>A {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 ([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] 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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},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G {</a:t>
            </a:r>
            <a:r>
              <a:rPr lang="en-US" sz="3200" b="1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smtClean="0">
                <a:cs typeface="Times New Roman" panose="02020603050405020304" pitchFamily="18" charset="0"/>
                <a:sym typeface="Symbol"/>
              </a:rPr>
              <a:t>A {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x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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</a:t>
            </a:r>
            <a:r>
              <a:rPr lang="en-US" sz="3200" smtClean="0">
                <a:cs typeface="Times New Roman" panose="02020603050405020304" pitchFamily="18" charset="0"/>
                <a:sym typeface="Symbol"/>
              </a:rPr>
              <a:t>},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is differentiable 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x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},</a:t>
            </a:r>
            <a:endParaRPr lang="en-US" sz="3200" b="1" i="1" smtClean="0">
              <a:cs typeface="Times New Roman" panose="02020603050405020304" pitchFamily="18" charset="0"/>
              <a:sym typeface="Symbol"/>
            </a:endParaRP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G {</a:t>
            </a:r>
            <a:r>
              <a:rPr lang="en-US" sz="3200" b="1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is continuous 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},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G {</a:t>
            </a:r>
            <a:r>
              <a:rPr lang="en-US" sz="3200" b="1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is continuous 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},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R {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smtClean="0">
                <a:cs typeface="Times New Roman" panose="02020603050405020304" pitchFamily="18" charset="0"/>
                <a:sym typeface="Symbol"/>
              </a:rPr>
              <a:t>E {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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(</a:t>
            </a:r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</a:t>
            </a:r>
            <a:r>
              <a:rPr lang="en-US" sz="3200" smtClean="0">
                <a:cs typeface="Times New Roman" panose="02020603050405020304" pitchFamily="18" charset="0"/>
                <a:sym typeface="Symbol"/>
              </a:rPr>
              <a:t>},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endParaRPr lang="en-US" sz="3200" smtClean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      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(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 = 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–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)) /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–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},</a:t>
            </a:r>
          </a:p>
          <a:p>
            <a:r>
              <a:rPr lang="en-US" sz="3200" b="1" i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b="1" i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1;</a:t>
            </a:r>
          </a:p>
          <a:p>
            <a:r>
              <a:rPr lang="en-US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b="1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</a:t>
            </a:r>
            <a:r>
              <a:rPr lang="en-US" sz="4000" b="1" smtClean="0">
                <a:cs typeface="Times New Roman" panose="02020603050405020304" pitchFamily="18" charset="0"/>
                <a:sym typeface="Symbol"/>
              </a:rPr>
              <a:t>},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endParaRPr lang="en-US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9032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12576"/>
            <a:ext cx="7772400" cy="759023"/>
          </a:xfrm>
        </p:spPr>
        <p:txBody>
          <a:bodyPr anchor="t">
            <a:normAutofit/>
          </a:bodyPr>
          <a:lstStyle/>
          <a:p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One Touch of Context-Oriented Simplication</a:t>
            </a:r>
            <a:endParaRPr lang="en-US" sz="2400">
              <a:latin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3048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Twenty Minute Glimpse of Well-Structured Mathematical Logic</a:t>
            </a:r>
            <a:endParaRPr lang="en-US" sz="1400" u="sng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066800"/>
            <a:ext cx="7848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Still on the Next Ridge Over</a:t>
            </a:r>
            <a:r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 </a:t>
            </a:r>
            <a:endParaRPr lang="en-US" sz="2400" smtClean="0"/>
          </a:p>
          <a:p>
            <a:r>
              <a:rPr lang="en-US" sz="4000" b="1" smtClean="0">
                <a:cs typeface="Times New Roman" panose="02020603050405020304" pitchFamily="18" charset="0"/>
              </a:rPr>
              <a:t>R {</a:t>
            </a:r>
            <a:r>
              <a:rPr lang="en-US" sz="3200" b="1" smtClean="0">
                <a:cs typeface="Times New Roman" panose="02020603050405020304" pitchFamily="18" charset="0"/>
              </a:rPr>
              <a:t> M{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Mean Value Theorem</a:t>
            </a:r>
            <a:r>
              <a:rPr lang="en-US" sz="3200" b="1" smtClean="0">
                <a:cs typeface="Times New Roman" panose="02020603050405020304" pitchFamily="18" charset="0"/>
              </a:rPr>
              <a:t>},</a:t>
            </a:r>
            <a:endParaRPr lang="en-US" sz="4000" b="1" smtClean="0">
              <a:cs typeface="Times New Roman" panose="02020603050405020304" pitchFamily="18" charset="0"/>
            </a:endParaRP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200" b="1" smtClean="0">
                <a:cs typeface="Times New Roman" panose="02020603050405020304" pitchFamily="18" charset="0"/>
              </a:rPr>
              <a:t>A {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 </a:t>
            </a:r>
            <a:r>
              <a:rPr lang="en-US" sz="3200" b="1" smtClean="0">
                <a:latin typeface="+mj-lt"/>
                <a:cs typeface="Times New Roman" panose="02020603050405020304" pitchFamily="18" charset="0"/>
                <a:sym typeface="Symbol"/>
              </a:rPr>
              <a:t>}, st {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&lt;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b="1" smtClean="0">
                <a:latin typeface="+mj-lt"/>
                <a:cs typeface="Times New Roman" panose="02020603050405020304" pitchFamily="18" charset="0"/>
                <a:sym typeface="Symbol"/>
              </a:rPr>
              <a:t>},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</a:t>
            </a:r>
            <a:r>
              <a:rPr lang="en-US" sz="3200" b="1" smtClean="0">
                <a:latin typeface="+mj-lt"/>
                <a:cs typeface="Times New Roman" panose="02020603050405020304" pitchFamily="18" charset="0"/>
                <a:sym typeface="Symbol"/>
              </a:rPr>
              <a:t>A {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 ([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] 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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},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G {</a:t>
            </a:r>
            <a:r>
              <a:rPr lang="en-US" sz="3200" b="1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smtClean="0">
                <a:cs typeface="Times New Roman" panose="02020603050405020304" pitchFamily="18" charset="0"/>
                <a:sym typeface="Symbol"/>
              </a:rPr>
              <a:t>A {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x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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</a:t>
            </a:r>
            <a:r>
              <a:rPr lang="en-US" sz="3200" smtClean="0">
                <a:cs typeface="Times New Roman" panose="02020603050405020304" pitchFamily="18" charset="0"/>
                <a:sym typeface="Symbol"/>
              </a:rPr>
              <a:t>},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is differentiable 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x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},</a:t>
            </a:r>
            <a:endParaRPr lang="en-US" sz="3200" b="1" i="1" smtClean="0">
              <a:cs typeface="Times New Roman" panose="02020603050405020304" pitchFamily="18" charset="0"/>
              <a:sym typeface="Symbol"/>
            </a:endParaRP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G {</a:t>
            </a:r>
            <a:r>
              <a:rPr lang="en-US" sz="3200" b="1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is continuous 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},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G {</a:t>
            </a:r>
            <a:r>
              <a:rPr lang="en-US" sz="3200" b="1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is continuous at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},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E  {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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(</a:t>
            </a:r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},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endParaRPr lang="en-US" sz="3200" smtClean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R  </a:t>
            </a:r>
            <a:r>
              <a:rPr lang="en-US" sz="3200" b="1">
                <a:cs typeface="Times New Roman" panose="02020603050405020304" pitchFamily="18" charset="0"/>
                <a:sym typeface="Symbol"/>
              </a:rPr>
              <a:t>{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(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 = 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–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)) / (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– 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},</a:t>
            </a:r>
          </a:p>
          <a:p>
            <a:r>
              <a:rPr lang="en-US" sz="3200" b="1" i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b="1" i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</a:t>
            </a:r>
            <a:r>
              <a:rPr lang="en-US" sz="3200" b="1" smtClean="0">
                <a:cs typeface="Times New Roman" panose="02020603050405020304" pitchFamily="18" charset="0"/>
                <a:sym typeface="Symbol"/>
              </a:rPr>
              <a:t>1;</a:t>
            </a:r>
          </a:p>
          <a:p>
            <a:r>
              <a:rPr lang="en-US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3200" b="1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</a:t>
            </a:r>
            <a:r>
              <a:rPr lang="en-US" sz="4000" b="1" smtClean="0">
                <a:cs typeface="Times New Roman" panose="02020603050405020304" pitchFamily="18" charset="0"/>
                <a:sym typeface="Symbol"/>
              </a:rPr>
              <a:t>},</a:t>
            </a: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endParaRPr lang="en-US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2878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5486399"/>
          </a:xfrm>
        </p:spPr>
        <p:txBody>
          <a:bodyPr anchor="t">
            <a:normAutofit/>
          </a:bodyPr>
          <a:lstStyle/>
          <a:p>
            <a:pPr algn="l"/>
            <a:r>
              <a:rPr lang="en-US" sz="1800" smtClean="0">
                <a:latin typeface="Times New Roman" panose="02020603050405020304" pitchFamily="18" charset="0"/>
              </a:rPr>
              <a:t>    </a:t>
            </a:r>
            <a:endParaRPr lang="en-US" sz="1800">
              <a:latin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3048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Twenty </a:t>
            </a:r>
            <a:r>
              <a:rPr lang="en-US" sz="1400" u="sng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Minute Glimpse of Well-Structured Mathematical Logic</a:t>
            </a:r>
            <a:endParaRPr lang="en-US" sz="1400" u="sng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46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1"/>
            <a:ext cx="7772400" cy="990599"/>
          </a:xfrm>
        </p:spPr>
        <p:txBody>
          <a:bodyPr anchor="t">
            <a:normAutofit fontScale="90000"/>
          </a:bodyPr>
          <a:lstStyle/>
          <a:p>
            <a:r>
              <a:rPr lang="en-US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Valley in Between:</a:t>
            </a:r>
            <a:r>
              <a:rPr lang="en-US" sz="2800" i="1" smtClean="0">
                <a:latin typeface="Times New Roman" panose="02020603050405020304" pitchFamily="18" charset="0"/>
              </a:rPr>
              <a:t/>
            </a:r>
            <a:br>
              <a:rPr lang="en-US" sz="2800" i="1" smtClean="0">
                <a:latin typeface="Times New Roman" panose="02020603050405020304" pitchFamily="18" charset="0"/>
              </a:rPr>
            </a:br>
            <a:r>
              <a:rPr lang="en-US" sz="2800" b="1" i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The New Formal Linguistics</a:t>
            </a:r>
            <a:r>
              <a:rPr lang="en-US" sz="2800" i="1" smtClean="0">
                <a:latin typeface="Times New Roman" panose="02020603050405020304" pitchFamily="18" charset="0"/>
              </a:rPr>
              <a:t> is the way to the next ridge.  </a:t>
            </a:r>
            <a:endParaRPr lang="en-US" sz="2800" i="1">
              <a:latin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3048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Twenty Minute Glimpse of Well-Structured Mathematical Logic</a:t>
            </a:r>
            <a:endParaRPr lang="en-US" sz="1400" u="sng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2057400"/>
            <a:ext cx="777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smtClean="0">
                <a:solidFill>
                  <a:schemeClr val="accent3">
                    <a:lumMod val="50000"/>
                  </a:schemeClr>
                </a:solidFill>
              </a:rPr>
              <a:t>Nested</a:t>
            </a:r>
            <a:r>
              <a:rPr lang="en-US" sz="2400" smtClean="0"/>
              <a:t>:  </a:t>
            </a:r>
            <a:r>
              <a:rPr lang="en-US" smtClean="0"/>
              <a:t>Syntax nested inside other syntax, already very familiar.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smtClean="0">
                <a:solidFill>
                  <a:schemeClr val="accent3">
                    <a:lumMod val="50000"/>
                  </a:schemeClr>
                </a:solidFill>
              </a:rPr>
              <a:t>Flowing</a:t>
            </a:r>
            <a:r>
              <a:rPr lang="en-US" sz="2400" smtClean="0"/>
              <a:t>:  </a:t>
            </a:r>
            <a:r>
              <a:rPr lang="en-US" smtClean="0"/>
              <a:t>Syntax flowing after other syntax, such as Matrix Multiplication.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smtClean="0">
                <a:solidFill>
                  <a:schemeClr val="accent3">
                    <a:lumMod val="50000"/>
                  </a:schemeClr>
                </a:solidFill>
              </a:rPr>
              <a:t>Random-Accessed</a:t>
            </a:r>
            <a:r>
              <a:rPr lang="en-US" sz="2400" smtClean="0"/>
              <a:t>:  </a:t>
            </a:r>
            <a:r>
              <a:rPr lang="en-US" smtClean="0"/>
              <a:t>Syntax jumbled together, such as Matrix Addition.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" y="3200400"/>
            <a:ext cx="75438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All three methods of phrase structure ramify with themselves and with one another and yield </a:t>
            </a:r>
            <a:r>
              <a:rPr lang="en-US" sz="2400" b="1" i="1" smtClean="0">
                <a:solidFill>
                  <a:schemeClr val="accent3">
                    <a:lumMod val="50000"/>
                  </a:schemeClr>
                </a:solidFill>
              </a:rPr>
              <a:t>diversified ramification</a:t>
            </a:r>
            <a:r>
              <a:rPr lang="en-US" sz="2000" i="1" smtClean="0"/>
              <a:t>.</a:t>
            </a:r>
            <a:endParaRPr lang="en-US" sz="2000"/>
          </a:p>
          <a:p>
            <a:pPr>
              <a:spcBef>
                <a:spcPts val="600"/>
              </a:spcBef>
            </a:pPr>
            <a:r>
              <a:rPr lang="en-US" sz="2000" smtClean="0"/>
              <a:t>In general: Flowing and Random-Accessed structures are user-friendly, and nested structures are user-hostile.</a:t>
            </a:r>
            <a:endParaRPr lang="en-US" sz="2000"/>
          </a:p>
          <a:p>
            <a:pPr>
              <a:spcBef>
                <a:spcPts val="600"/>
              </a:spcBef>
            </a:pPr>
            <a:r>
              <a:rPr lang="en-US" sz="2400" b="1" smtClean="0">
                <a:solidFill>
                  <a:schemeClr val="accent3">
                    <a:lumMod val="50000"/>
                  </a:schemeClr>
                </a:solidFill>
              </a:rPr>
              <a:t>The Central Result of the New Formal Linguistics</a:t>
            </a:r>
            <a:r>
              <a:rPr lang="en-US" sz="2000" smtClean="0"/>
              <a:t> informs one exactly where one can place flowing and random-accessed phrase structures into a newly composed formal language— and where one cannot place such structures.  By making the greatest possible use of the flowing and random-accessed phrase structures, one may maximize user-friendliness into a newly composed formal language.</a:t>
            </a: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" y="17526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Syntax can be phrased in three different ways: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43309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1"/>
            <a:ext cx="7772400" cy="609600"/>
          </a:xfrm>
        </p:spPr>
        <p:txBody>
          <a:bodyPr anchor="t">
            <a:noAutofit/>
          </a:bodyPr>
          <a:lstStyle/>
          <a:p>
            <a:pPr>
              <a:spcBef>
                <a:spcPts val="1200"/>
              </a:spcBef>
            </a:pPr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Let’s Rephrase First-Order Logic!</a:t>
            </a:r>
            <a:r>
              <a:rPr lang="en-US" sz="2400" smtClean="0">
                <a:latin typeface="Times New Roman" panose="02020603050405020304" pitchFamily="18" charset="0"/>
              </a:rPr>
              <a:t/>
            </a:r>
            <a:br>
              <a:rPr lang="en-US" sz="2400" smtClean="0">
                <a:latin typeface="Times New Roman" panose="02020603050405020304" pitchFamily="18" charset="0"/>
              </a:rPr>
            </a:br>
            <a:r>
              <a:rPr lang="en-US" sz="1800" smtClean="0">
                <a:latin typeface="Times New Roman" panose="02020603050405020304" pitchFamily="18" charset="0"/>
              </a:rPr>
              <a:t/>
            </a:r>
            <a:br>
              <a:rPr lang="en-US" sz="1800" smtClean="0">
                <a:latin typeface="Times New Roman" panose="02020603050405020304" pitchFamily="18" charset="0"/>
              </a:rPr>
            </a:br>
            <a:r>
              <a:rPr lang="en-US" sz="1800" smtClean="0">
                <a:latin typeface="Times New Roman" panose="02020603050405020304" pitchFamily="18" charset="0"/>
              </a:rPr>
              <a:t/>
            </a:r>
            <a:br>
              <a:rPr lang="en-US" sz="1800" smtClean="0">
                <a:latin typeface="Times New Roman" panose="02020603050405020304" pitchFamily="18" charset="0"/>
              </a:rPr>
            </a:br>
            <a:endParaRPr lang="en-US" sz="1800">
              <a:latin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3048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Twenty Minute Glimpse of Well-Structured Mathematical Logic</a:t>
            </a:r>
            <a:endParaRPr lang="en-US" sz="1400" u="sng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8055" y="1447800"/>
            <a:ext cx="8001000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It will only take a few minutes— </a:t>
            </a:r>
            <a:br>
              <a:rPr lang="en-US" sz="2000" smtClean="0"/>
            </a:br>
            <a:r>
              <a:rPr lang="en-US" sz="2000" smtClean="0"/>
              <a:t>if we just rephrase the language and not logical deduction and proof.</a:t>
            </a:r>
          </a:p>
          <a:p>
            <a:pPr>
              <a:spcBef>
                <a:spcPts val="600"/>
              </a:spcBef>
            </a:pPr>
            <a:r>
              <a:rPr lang="en-US" sz="2000" smtClean="0"/>
              <a:t>So as to ensure that the phrase structure is clear, all notation of phrase structure is written out.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smtClean="0"/>
              <a:t>Nested structures are indicated with </a:t>
            </a:r>
            <a:r>
              <a:rPr lang="en-US" sz="2000" b="1" smtClean="0">
                <a:solidFill>
                  <a:schemeClr val="accent3">
                    <a:lumMod val="50000"/>
                  </a:schemeClr>
                </a:solidFill>
              </a:rPr>
              <a:t>parentheses</a:t>
            </a:r>
            <a:r>
              <a:rPr lang="en-US" sz="2000" smtClean="0"/>
              <a:t> or </a:t>
            </a:r>
            <a:r>
              <a:rPr lang="en-US" sz="2000" b="1" smtClean="0">
                <a:solidFill>
                  <a:schemeClr val="accent3">
                    <a:lumMod val="50000"/>
                  </a:schemeClr>
                </a:solidFill>
              </a:rPr>
              <a:t>bracesets</a:t>
            </a:r>
            <a:r>
              <a:rPr lang="en-US" sz="2000" smtClean="0"/>
              <a:t>, “</a:t>
            </a:r>
            <a:r>
              <a:rPr lang="en-US" sz="2000" b="1" smtClean="0">
                <a:solidFill>
                  <a:schemeClr val="accent3">
                    <a:lumMod val="50000"/>
                  </a:schemeClr>
                </a:solidFill>
              </a:rPr>
              <a:t>(  )</a:t>
            </a:r>
            <a:r>
              <a:rPr lang="en-US" sz="2000" smtClean="0"/>
              <a:t>”  or “</a:t>
            </a:r>
            <a:r>
              <a:rPr lang="en-US" sz="2000" b="1" smtClean="0">
                <a:solidFill>
                  <a:schemeClr val="accent3">
                    <a:lumMod val="50000"/>
                  </a:schemeClr>
                </a:solidFill>
              </a:rPr>
              <a:t>{   }</a:t>
            </a:r>
            <a:r>
              <a:rPr lang="en-US" sz="2000" smtClean="0"/>
              <a:t>”.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smtClean="0"/>
              <a:t>Flowing structures are indicated with a </a:t>
            </a:r>
            <a:r>
              <a:rPr lang="en-US" sz="2000" b="1" smtClean="0">
                <a:solidFill>
                  <a:schemeClr val="accent3">
                    <a:lumMod val="50000"/>
                  </a:schemeClr>
                </a:solidFill>
              </a:rPr>
              <a:t>comma</a:t>
            </a:r>
            <a:r>
              <a:rPr lang="en-US" sz="2000" smtClean="0"/>
              <a:t>,  “ </a:t>
            </a:r>
            <a:r>
              <a:rPr lang="en-US" sz="2000" b="1" smtClean="0">
                <a:solidFill>
                  <a:schemeClr val="accent3">
                    <a:lumMod val="50000"/>
                  </a:schemeClr>
                </a:solidFill>
              </a:rPr>
              <a:t>,</a:t>
            </a:r>
            <a:r>
              <a:rPr lang="en-US" sz="2000" smtClean="0"/>
              <a:t> ”.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smtClean="0"/>
              <a:t>Random-accessed structures are not explicitly used in the new formalization.</a:t>
            </a:r>
          </a:p>
          <a:p>
            <a:pPr>
              <a:spcBef>
                <a:spcPts val="600"/>
              </a:spcBef>
            </a:pPr>
            <a:r>
              <a:rPr lang="en-US" sz="2000" smtClean="0"/>
              <a:t>One may suppress notation of phrase structure on both the Ridge You’re On and the Next Ridge Over when it is algorithmic to put the phrase structure back in.</a:t>
            </a:r>
          </a:p>
          <a:p>
            <a:pPr>
              <a:spcBef>
                <a:spcPts val="600"/>
              </a:spcBef>
            </a:pPr>
            <a:r>
              <a:rPr lang="en-US" sz="2000" smtClean="0"/>
              <a:t>Still the phrase structure is every bit as much real and “there” even when it is implicit (that is, not written out).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28946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1"/>
            <a:ext cx="7772400" cy="609600"/>
          </a:xfrm>
        </p:spPr>
        <p:txBody>
          <a:bodyPr anchor="t">
            <a:normAutofit/>
          </a:bodyPr>
          <a:lstStyle/>
          <a:p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We rephrase absolute truth and falsehood</a:t>
            </a:r>
            <a:endParaRPr lang="en-US" sz="2400">
              <a:latin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3048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Twenty Minute Glimpse of Well-Structured Mathematical Logic</a:t>
            </a:r>
            <a:endParaRPr lang="en-US" sz="1400" u="sng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371600"/>
            <a:ext cx="78486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The Ridge </a:t>
            </a:r>
            <a:r>
              <a:rPr lang="en-US" sz="24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You’re </a:t>
            </a:r>
            <a:r>
              <a:rPr lang="en-US" sz="24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On</a:t>
            </a:r>
            <a:endParaRPr lang="en-US" sz="2400" smtClean="0">
              <a:solidFill>
                <a:srgbClr val="FF0000"/>
              </a:solidFill>
            </a:endParaRPr>
          </a:p>
          <a:p>
            <a:pPr algn="ctr"/>
            <a:r>
              <a:rPr lang="en-US" smtClean="0"/>
              <a:t>Not much going on here.</a:t>
            </a:r>
          </a:p>
          <a:p>
            <a:pPr algn="ctr"/>
            <a:r>
              <a:rPr lang="en-US" sz="3200" smtClean="0">
                <a:cs typeface="Times New Roman"/>
              </a:rPr>
              <a:t>0                                   1</a:t>
            </a:r>
            <a:endParaRPr lang="en-US" sz="3200" smtClean="0"/>
          </a:p>
          <a:p>
            <a:endParaRPr lang="en-US"/>
          </a:p>
          <a:p>
            <a:pPr algn="ctr"/>
            <a:r>
              <a:rPr lang="en-US" sz="24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The Next </a:t>
            </a:r>
            <a:r>
              <a:rPr lang="en-US" sz="24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Ridge </a:t>
            </a:r>
            <a:r>
              <a:rPr lang="en-US" sz="24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Over</a:t>
            </a:r>
          </a:p>
          <a:p>
            <a:pPr algn="ctr"/>
            <a:r>
              <a:rPr lang="en-US" smtClean="0"/>
              <a:t>Sans-serif dialect; </a:t>
            </a:r>
            <a:br>
              <a:rPr lang="en-US" smtClean="0"/>
            </a:br>
            <a:r>
              <a:rPr lang="en-US" smtClean="0"/>
              <a:t>semicolons will make one point of phrase structure work out later:</a:t>
            </a:r>
          </a:p>
          <a:p>
            <a:pPr algn="ctr"/>
            <a:r>
              <a:rPr lang="en-US" sz="3200" b="1" smtClean="0">
                <a:solidFill>
                  <a:schemeClr val="accent3">
                    <a:lumMod val="50000"/>
                  </a:schemeClr>
                </a:solidFill>
                <a:cs typeface="Times New Roman"/>
              </a:rPr>
              <a:t>0;</a:t>
            </a:r>
            <a:r>
              <a:rPr lang="en-US" sz="3200" smtClean="0">
                <a:cs typeface="Times New Roman"/>
              </a:rPr>
              <a:t>                                </a:t>
            </a:r>
            <a:r>
              <a:rPr lang="en-US" sz="3200" b="1" smtClean="0">
                <a:solidFill>
                  <a:schemeClr val="accent3">
                    <a:lumMod val="50000"/>
                  </a:schemeClr>
                </a:solidFill>
                <a:cs typeface="Times New Roman"/>
              </a:rPr>
              <a:t>1;</a:t>
            </a:r>
            <a:endParaRPr lang="en-US" sz="3200" b="1">
              <a:solidFill>
                <a:schemeClr val="accent3">
                  <a:lumMod val="50000"/>
                </a:schemeClr>
              </a:solidFill>
            </a:endParaRPr>
          </a:p>
          <a:p>
            <a:pPr algn="ctr">
              <a:spcBef>
                <a:spcPts val="600"/>
              </a:spcBef>
            </a:pPr>
            <a:r>
              <a:rPr lang="en-US" smtClean="0"/>
              <a:t>Semantics:</a:t>
            </a:r>
            <a:endParaRPr lang="en-US"/>
          </a:p>
          <a:p>
            <a:pPr algn="ctr">
              <a:spcBef>
                <a:spcPts val="600"/>
              </a:spcBef>
            </a:pPr>
            <a:r>
              <a:rPr lang="en-US" i="1" smtClean="0"/>
              <a:t>Absolute (or boolean) falsehood                     Absolute (or boolean) truth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46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1"/>
            <a:ext cx="7772400" cy="609600"/>
          </a:xfrm>
        </p:spPr>
        <p:txBody>
          <a:bodyPr anchor="t">
            <a:normAutofit/>
          </a:bodyPr>
          <a:lstStyle/>
          <a:p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We rephrase negation</a:t>
            </a:r>
            <a:endParaRPr lang="en-US" sz="2400">
              <a:latin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3048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Twenty Minute Glimpse of Well-Structured Mathematical Logic</a:t>
            </a:r>
            <a:endParaRPr lang="en-US" sz="1400" u="sng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371600"/>
            <a:ext cx="784860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The Ridge </a:t>
            </a:r>
            <a:r>
              <a:rPr lang="en-US" sz="24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You’re </a:t>
            </a:r>
            <a:r>
              <a:rPr lang="en-US" sz="24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On</a:t>
            </a:r>
            <a:endParaRPr lang="en-US" sz="2400" smtClean="0">
              <a:solidFill>
                <a:srgbClr val="FF0000"/>
              </a:solidFill>
            </a:endParaRPr>
          </a:p>
          <a:p>
            <a:pPr algn="ctr"/>
            <a:r>
              <a:rPr lang="en-US" smtClean="0"/>
              <a:t>Negation with full phrase structure displayed.</a:t>
            </a:r>
          </a:p>
          <a:p>
            <a:pPr algn="ctr"/>
            <a:r>
              <a:rPr lang="en-US" sz="3200" smtClean="0">
                <a:latin typeface="Times New Roman"/>
                <a:cs typeface="Times New Roman"/>
              </a:rPr>
              <a:t>~ (</a:t>
            </a:r>
            <a:r>
              <a:rPr lang="en-US" sz="3200" smtClean="0">
                <a:latin typeface="Monotype Corsiva" panose="03010101010201010101" pitchFamily="66" charset="0"/>
                <a:cs typeface="Times New Roman"/>
              </a:rPr>
              <a:t>P </a:t>
            </a:r>
            <a:r>
              <a:rPr lang="en-US" sz="3200" smtClean="0">
                <a:latin typeface="Times New Roman"/>
                <a:cs typeface="Times New Roman"/>
              </a:rPr>
              <a:t>)</a:t>
            </a:r>
            <a:endParaRPr lang="en-US" sz="3200" smtClean="0"/>
          </a:p>
          <a:p>
            <a:endParaRPr lang="en-US"/>
          </a:p>
          <a:p>
            <a:pPr algn="ctr"/>
            <a:r>
              <a:rPr lang="en-US" sz="24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The Next </a:t>
            </a:r>
            <a:r>
              <a:rPr lang="en-US" sz="24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Ridge Over</a:t>
            </a:r>
          </a:p>
          <a:p>
            <a:pPr algn="ctr"/>
            <a:r>
              <a:rPr lang="en-US" smtClean="0"/>
              <a:t>Negation with full phrase structure displayed, sans-serif dialect</a:t>
            </a:r>
          </a:p>
          <a:p>
            <a:pPr algn="ctr"/>
            <a:r>
              <a:rPr lang="en-US" sz="3200" smtClean="0">
                <a:solidFill>
                  <a:schemeClr val="accent3">
                    <a:lumMod val="50000"/>
                  </a:schemeClr>
                </a:solidFill>
              </a:rPr>
              <a:t>n,</a:t>
            </a:r>
            <a:r>
              <a:rPr lang="en-US" sz="3200" smtClean="0"/>
              <a:t> </a:t>
            </a:r>
            <a:r>
              <a:rPr lang="en-US" sz="3200" smtClean="0">
                <a:latin typeface="Monotype Corsiva" panose="03010101010201010101" pitchFamily="66" charset="0"/>
                <a:cs typeface="Times New Roman"/>
              </a:rPr>
              <a:t>P</a:t>
            </a:r>
          </a:p>
          <a:p>
            <a:pPr algn="ctr"/>
            <a:r>
              <a:rPr lang="en-US" smtClean="0"/>
              <a:t>Now eliminate the last argument and arrive at this hungry function:</a:t>
            </a:r>
          </a:p>
          <a:p>
            <a:pPr algn="ctr"/>
            <a:r>
              <a:rPr lang="en-US" sz="3200">
                <a:solidFill>
                  <a:schemeClr val="accent3">
                    <a:lumMod val="50000"/>
                  </a:schemeClr>
                </a:solidFill>
              </a:rPr>
              <a:t>n,</a:t>
            </a:r>
            <a:endParaRPr lang="en-US" sz="3200" smtClean="0"/>
          </a:p>
          <a:p>
            <a:pPr algn="ctr">
              <a:spcBef>
                <a:spcPts val="600"/>
              </a:spcBef>
            </a:pPr>
            <a:r>
              <a:rPr lang="en-US" smtClean="0"/>
              <a:t>Semantics:</a:t>
            </a:r>
            <a:endParaRPr lang="en-US"/>
          </a:p>
          <a:p>
            <a:pPr algn="ctr">
              <a:spcBef>
                <a:spcPts val="600"/>
              </a:spcBef>
            </a:pPr>
            <a:r>
              <a:rPr lang="en-US" sz="2800" i="1" smtClean="0"/>
              <a:t>not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2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12577"/>
            <a:ext cx="7772400" cy="609600"/>
          </a:xfrm>
        </p:spPr>
        <p:txBody>
          <a:bodyPr anchor="t">
            <a:normAutofit/>
          </a:bodyPr>
          <a:lstStyle/>
          <a:p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We rephrase the binary boolean operators</a:t>
            </a:r>
            <a:endParaRPr lang="en-US" sz="2400">
              <a:latin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3048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Twenty Minute Glimpse of Well-Structured Mathematical Logic</a:t>
            </a:r>
            <a:endParaRPr lang="en-US" sz="1400" u="sng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143000"/>
            <a:ext cx="784860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The Ridge </a:t>
            </a:r>
            <a:r>
              <a:rPr lang="en-US" sz="24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You’re </a:t>
            </a:r>
            <a:r>
              <a:rPr lang="en-US" sz="24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On</a:t>
            </a:r>
            <a:r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 </a:t>
            </a:r>
            <a:endParaRPr lang="en-US" sz="2400" smtClean="0"/>
          </a:p>
          <a:p>
            <a:pPr algn="ctr"/>
            <a:r>
              <a:rPr lang="en-US" i="1" smtClean="0"/>
              <a:t>Or</a:t>
            </a:r>
            <a:r>
              <a:rPr lang="en-US" smtClean="0"/>
              <a:t> and </a:t>
            </a:r>
            <a:r>
              <a:rPr lang="en-US" i="1" smtClean="0"/>
              <a:t>And</a:t>
            </a:r>
            <a:r>
              <a:rPr lang="en-US" smtClean="0"/>
              <a:t> with full phrase structure displayed:</a:t>
            </a:r>
          </a:p>
          <a:p>
            <a:pPr algn="ctr"/>
            <a:r>
              <a:rPr lang="en-US" sz="3200" smtClean="0">
                <a:latin typeface="Times New Roman"/>
                <a:cs typeface="Times New Roman"/>
              </a:rPr>
              <a:t>      (</a:t>
            </a:r>
            <a:r>
              <a:rPr lang="en-US" sz="3200" smtClean="0">
                <a:latin typeface="Monotype Corsiva" panose="03010101010201010101" pitchFamily="66" charset="0"/>
                <a:cs typeface="Times New Roman"/>
              </a:rPr>
              <a:t>P </a:t>
            </a:r>
            <a:r>
              <a:rPr lang="en-US" sz="3200" smtClean="0">
                <a:latin typeface="Times New Roman"/>
                <a:cs typeface="Times New Roman"/>
              </a:rPr>
              <a:t>)  </a:t>
            </a:r>
            <a:r>
              <a:rPr lang="en-US" sz="3200" smtClean="0">
                <a:latin typeface="Times New Roman"/>
                <a:cs typeface="Times New Roman"/>
                <a:sym typeface="Symbol"/>
              </a:rPr>
              <a:t>  </a:t>
            </a:r>
            <a:r>
              <a:rPr lang="en-US" sz="3200" smtClean="0">
                <a:latin typeface="Times New Roman"/>
                <a:cs typeface="Times New Roman"/>
              </a:rPr>
              <a:t>(</a:t>
            </a:r>
            <a:r>
              <a:rPr lang="en-US" sz="3200" smtClean="0">
                <a:latin typeface="Monotype Corsiva" panose="03010101010201010101" pitchFamily="66" charset="0"/>
                <a:cs typeface="Times New Roman"/>
              </a:rPr>
              <a:t>Q</a:t>
            </a:r>
            <a:r>
              <a:rPr lang="en-US" sz="3200" smtClean="0">
                <a:latin typeface="Times New Roman"/>
                <a:cs typeface="Times New Roman"/>
              </a:rPr>
              <a:t>)                    (</a:t>
            </a:r>
            <a:r>
              <a:rPr lang="en-US" sz="3200" smtClean="0">
                <a:latin typeface="Monotype Corsiva" panose="03010101010201010101" pitchFamily="66" charset="0"/>
                <a:cs typeface="Times New Roman"/>
              </a:rPr>
              <a:t>P </a:t>
            </a:r>
            <a:r>
              <a:rPr lang="en-US" sz="3200" smtClean="0">
                <a:latin typeface="Times New Roman"/>
                <a:cs typeface="Times New Roman"/>
              </a:rPr>
              <a:t>)  </a:t>
            </a:r>
            <a:r>
              <a:rPr lang="en-US" sz="3200" smtClean="0">
                <a:latin typeface="Times New Roman"/>
                <a:cs typeface="Times New Roman"/>
                <a:sym typeface="Symbol"/>
              </a:rPr>
              <a:t>  </a:t>
            </a:r>
            <a:r>
              <a:rPr lang="en-US" sz="3200" smtClean="0">
                <a:latin typeface="Times New Roman"/>
                <a:cs typeface="Times New Roman"/>
              </a:rPr>
              <a:t>(</a:t>
            </a:r>
            <a:r>
              <a:rPr lang="en-US" sz="3200">
                <a:latin typeface="Monotype Corsiva" panose="03010101010201010101" pitchFamily="66" charset="0"/>
                <a:cs typeface="Times New Roman"/>
              </a:rPr>
              <a:t>Q</a:t>
            </a:r>
            <a:r>
              <a:rPr lang="en-US" sz="3200">
                <a:latin typeface="Times New Roman"/>
                <a:cs typeface="Times New Roman"/>
              </a:rPr>
              <a:t>)</a:t>
            </a:r>
            <a:endParaRPr lang="en-US" sz="3200" smtClean="0"/>
          </a:p>
          <a:p>
            <a:pPr algn="ctr">
              <a:spcBef>
                <a:spcPts val="1200"/>
              </a:spcBef>
            </a:pPr>
            <a:r>
              <a:rPr lang="en-US" sz="24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The Next </a:t>
            </a:r>
            <a:r>
              <a:rPr lang="en-US" sz="24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Ridge Over</a:t>
            </a:r>
          </a:p>
          <a:p>
            <a:pPr algn="ctr"/>
            <a:r>
              <a:rPr lang="en-US" sz="2400" b="1" i="1" smtClean="0">
                <a:solidFill>
                  <a:schemeClr val="accent3">
                    <a:lumMod val="50000"/>
                  </a:schemeClr>
                </a:solidFill>
              </a:rPr>
              <a:t>Given</a:t>
            </a:r>
            <a:r>
              <a:rPr lang="en-US" smtClean="0"/>
              <a:t> and </a:t>
            </a:r>
            <a:r>
              <a:rPr lang="en-US" sz="2400" b="1" i="1" smtClean="0">
                <a:solidFill>
                  <a:schemeClr val="accent3">
                    <a:lumMod val="50000"/>
                  </a:schemeClr>
                </a:solidFill>
              </a:rPr>
              <a:t>Required</a:t>
            </a:r>
            <a:r>
              <a:rPr lang="en-US" smtClean="0"/>
              <a:t> with full phrase structure displayed, sans-serif dialect:</a:t>
            </a:r>
          </a:p>
          <a:p>
            <a:pPr algn="ctr"/>
            <a:r>
              <a:rPr lang="en-US" sz="3200" smtClean="0">
                <a:solidFill>
                  <a:schemeClr val="accent3">
                    <a:lumMod val="50000"/>
                  </a:schemeClr>
                </a:solidFill>
              </a:rPr>
              <a:t>    G {</a:t>
            </a:r>
            <a:r>
              <a:rPr lang="en-US" sz="3200" smtClean="0">
                <a:latin typeface="Monotype Corsiva" panose="03010101010201010101" pitchFamily="66" charset="0"/>
                <a:cs typeface="Times New Roman"/>
              </a:rPr>
              <a:t>P </a:t>
            </a:r>
            <a:r>
              <a:rPr lang="en-US" sz="3200" smtClean="0">
                <a:solidFill>
                  <a:schemeClr val="accent3">
                    <a:lumMod val="50000"/>
                  </a:schemeClr>
                </a:solidFill>
              </a:rPr>
              <a:t>},</a:t>
            </a:r>
            <a:r>
              <a:rPr lang="en-US" sz="3200" smtClean="0"/>
              <a:t> </a:t>
            </a:r>
            <a:r>
              <a:rPr lang="en-US" sz="3200" smtClean="0">
                <a:latin typeface="Monotype Corsiva" panose="03010101010201010101" pitchFamily="66" charset="0"/>
                <a:cs typeface="Times New Roman"/>
              </a:rPr>
              <a:t>Q                          </a:t>
            </a:r>
            <a:r>
              <a:rPr lang="en-US" sz="3200" smtClean="0">
                <a:solidFill>
                  <a:schemeClr val="accent3">
                    <a:lumMod val="50000"/>
                  </a:schemeClr>
                </a:solidFill>
              </a:rPr>
              <a:t>R {</a:t>
            </a:r>
            <a:r>
              <a:rPr lang="en-US" sz="3200" smtClean="0">
                <a:latin typeface="Monotype Corsiva" panose="03010101010201010101" pitchFamily="66" charset="0"/>
                <a:cs typeface="Times New Roman"/>
              </a:rPr>
              <a:t>P </a:t>
            </a:r>
            <a:r>
              <a:rPr lang="en-US" sz="3200" smtClean="0">
                <a:solidFill>
                  <a:schemeClr val="accent3">
                    <a:lumMod val="50000"/>
                  </a:schemeClr>
                </a:solidFill>
              </a:rPr>
              <a:t>},</a:t>
            </a:r>
            <a:r>
              <a:rPr lang="en-US" sz="3200" smtClean="0"/>
              <a:t> </a:t>
            </a:r>
            <a:r>
              <a:rPr lang="en-US" sz="3200">
                <a:latin typeface="Monotype Corsiva" panose="03010101010201010101" pitchFamily="66" charset="0"/>
                <a:cs typeface="Times New Roman"/>
              </a:rPr>
              <a:t>Q</a:t>
            </a:r>
            <a:r>
              <a:rPr lang="en-US" sz="3200" smtClean="0">
                <a:latin typeface="Monotype Corsiva" panose="03010101010201010101" pitchFamily="66" charset="0"/>
                <a:cs typeface="Times New Roman"/>
              </a:rPr>
              <a:t> </a:t>
            </a:r>
          </a:p>
          <a:p>
            <a:pPr algn="ctr"/>
            <a:r>
              <a:rPr lang="en-US" sz="2000" smtClean="0"/>
              <a:t>Now eliminate the last argument as before:</a:t>
            </a:r>
          </a:p>
          <a:p>
            <a:pPr algn="ctr"/>
            <a:r>
              <a:rPr lang="en-US" sz="3200" smtClean="0">
                <a:solidFill>
                  <a:schemeClr val="accent3">
                    <a:lumMod val="50000"/>
                  </a:schemeClr>
                </a:solidFill>
              </a:rPr>
              <a:t> G </a:t>
            </a:r>
            <a:r>
              <a:rPr lang="en-US" sz="3200">
                <a:solidFill>
                  <a:schemeClr val="accent3">
                    <a:lumMod val="50000"/>
                  </a:schemeClr>
                </a:solidFill>
              </a:rPr>
              <a:t>{</a:t>
            </a:r>
            <a:r>
              <a:rPr lang="en-US" sz="3200">
                <a:latin typeface="Monotype Corsiva" panose="03010101010201010101" pitchFamily="66" charset="0"/>
                <a:cs typeface="Times New Roman"/>
              </a:rPr>
              <a:t>P </a:t>
            </a:r>
            <a:r>
              <a:rPr lang="en-US" sz="3200" smtClean="0">
                <a:solidFill>
                  <a:schemeClr val="accent3">
                    <a:lumMod val="50000"/>
                  </a:schemeClr>
                </a:solidFill>
              </a:rPr>
              <a:t>},</a:t>
            </a:r>
            <a:r>
              <a:rPr lang="en-US" sz="3200" smtClean="0">
                <a:latin typeface="Monotype Corsiva" panose="03010101010201010101" pitchFamily="66" charset="0"/>
                <a:cs typeface="Times New Roman"/>
              </a:rPr>
              <a:t>                              </a:t>
            </a:r>
            <a:r>
              <a:rPr lang="en-US" sz="3200">
                <a:solidFill>
                  <a:schemeClr val="accent3">
                    <a:lumMod val="50000"/>
                  </a:schemeClr>
                </a:solidFill>
              </a:rPr>
              <a:t>R {</a:t>
            </a:r>
            <a:r>
              <a:rPr lang="en-US" sz="3200">
                <a:latin typeface="Monotype Corsiva" panose="03010101010201010101" pitchFamily="66" charset="0"/>
                <a:cs typeface="Times New Roman"/>
              </a:rPr>
              <a:t>P </a:t>
            </a:r>
            <a:r>
              <a:rPr lang="en-US" sz="3200" smtClean="0">
                <a:solidFill>
                  <a:schemeClr val="accent3">
                    <a:lumMod val="50000"/>
                  </a:schemeClr>
                </a:solidFill>
              </a:rPr>
              <a:t>},</a:t>
            </a:r>
            <a:endParaRPr lang="en-US" sz="3200"/>
          </a:p>
          <a:p>
            <a:pPr algn="ctr"/>
            <a:r>
              <a:rPr lang="en-US" sz="2400" smtClean="0">
                <a:cs typeface="Times New Roman"/>
              </a:rPr>
              <a:t>Semantics (which </a:t>
            </a:r>
            <a:r>
              <a:rPr lang="en-US" sz="2400" b="1" smtClean="0">
                <a:solidFill>
                  <a:schemeClr val="accent3">
                    <a:lumMod val="50000"/>
                  </a:schemeClr>
                </a:solidFill>
                <a:cs typeface="Times New Roman"/>
              </a:rPr>
              <a:t>ramify by scale of expression</a:t>
            </a:r>
            <a:r>
              <a:rPr lang="en-US" sz="2400" smtClean="0">
                <a:cs typeface="Times New Roman"/>
              </a:rPr>
              <a:t>):</a:t>
            </a:r>
            <a:r>
              <a:rPr lang="en-US" sz="3200" smtClean="0">
                <a:latin typeface="Monotype Corsiva" panose="03010101010201010101" pitchFamily="66" charset="0"/>
                <a:cs typeface="Times New Roman"/>
              </a:rPr>
              <a:t> </a:t>
            </a:r>
          </a:p>
          <a:p>
            <a:r>
              <a:rPr lang="en-US" sz="2400" smtClean="0">
                <a:cs typeface="Times New Roman"/>
              </a:rPr>
              <a:t>Small scale:     if </a:t>
            </a:r>
            <a:r>
              <a:rPr lang="en-US" sz="2400" smtClean="0">
                <a:latin typeface="Monotype Corsiva" panose="03010101010201010101" pitchFamily="66" charset="0"/>
                <a:cs typeface="Times New Roman"/>
              </a:rPr>
              <a:t>P</a:t>
            </a:r>
            <a:r>
              <a:rPr lang="en-US" sz="2400" smtClean="0">
                <a:cs typeface="Times New Roman"/>
              </a:rPr>
              <a:t>,                                          </a:t>
            </a:r>
            <a:r>
              <a:rPr lang="en-US" sz="2400" smtClean="0">
                <a:latin typeface="Monotype Corsiva" panose="03010101010201010101" pitchFamily="66" charset="0"/>
                <a:cs typeface="Times New Roman"/>
              </a:rPr>
              <a:t> </a:t>
            </a:r>
            <a:r>
              <a:rPr lang="en-US" sz="2400" smtClean="0">
                <a:cs typeface="Times New Roman"/>
              </a:rPr>
              <a:t>then </a:t>
            </a:r>
            <a:r>
              <a:rPr lang="en-US" sz="2400" smtClean="0">
                <a:latin typeface="Monotype Corsiva" panose="03010101010201010101" pitchFamily="66" charset="0"/>
                <a:cs typeface="Times New Roman"/>
              </a:rPr>
              <a:t>P</a:t>
            </a:r>
            <a:endParaRPr lang="en-US" sz="2400">
              <a:cs typeface="Times New Roman"/>
            </a:endParaRPr>
          </a:p>
          <a:p>
            <a:r>
              <a:rPr lang="en-US" sz="2400" smtClean="0">
                <a:cs typeface="Times New Roman"/>
              </a:rPr>
              <a:t>Middle </a:t>
            </a:r>
            <a:r>
              <a:rPr lang="en-US" sz="2400">
                <a:cs typeface="Times New Roman"/>
              </a:rPr>
              <a:t>scale:  </a:t>
            </a:r>
            <a:r>
              <a:rPr lang="en-US" sz="2400" smtClean="0">
                <a:cs typeface="Times New Roman"/>
              </a:rPr>
              <a:t>Assume </a:t>
            </a:r>
            <a:r>
              <a:rPr lang="en-US" sz="2400" smtClean="0">
                <a:latin typeface="Monotype Corsiva" panose="03010101010201010101" pitchFamily="66" charset="0"/>
                <a:cs typeface="Times New Roman"/>
              </a:rPr>
              <a:t>P</a:t>
            </a:r>
            <a:r>
              <a:rPr lang="en-US" sz="2400" smtClean="0">
                <a:cs typeface="Times New Roman"/>
              </a:rPr>
              <a:t>.                              We show </a:t>
            </a:r>
            <a:r>
              <a:rPr lang="en-US" sz="2400" smtClean="0">
                <a:latin typeface="Monotype Corsiva" panose="03010101010201010101" pitchFamily="66" charset="0"/>
                <a:cs typeface="Times New Roman"/>
              </a:rPr>
              <a:t>P  .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en-US" sz="2400" smtClean="0">
              <a:latin typeface="Monotype Corsiva" panose="03010101010201010101" pitchFamily="66" charset="0"/>
              <a:cs typeface="Times New Roman"/>
            </a:endParaRPr>
          </a:p>
          <a:p>
            <a:r>
              <a:rPr lang="en-US" sz="2400" smtClean="0">
                <a:cs typeface="Times New Roman"/>
              </a:rPr>
              <a:t>Large </a:t>
            </a:r>
            <a:r>
              <a:rPr lang="en-US" sz="2400">
                <a:cs typeface="Times New Roman"/>
              </a:rPr>
              <a:t>scale:  </a:t>
            </a:r>
            <a:r>
              <a:rPr lang="en-US" sz="2400" smtClean="0">
                <a:cs typeface="Times New Roman"/>
              </a:rPr>
              <a:t>   Axiom: </a:t>
            </a:r>
            <a:r>
              <a:rPr lang="en-US" sz="2400">
                <a:latin typeface="Monotype Corsiva" panose="03010101010201010101" pitchFamily="66" charset="0"/>
                <a:cs typeface="Times New Roman"/>
              </a:rPr>
              <a:t>P</a:t>
            </a:r>
            <a:r>
              <a:rPr lang="en-US" sz="2400">
                <a:cs typeface="Times New Roman"/>
              </a:rPr>
              <a:t>.         </a:t>
            </a:r>
            <a:r>
              <a:rPr lang="en-US" sz="2400" smtClean="0">
                <a:cs typeface="Times New Roman"/>
              </a:rPr>
              <a:t>                       Theorem: </a:t>
            </a:r>
            <a:r>
              <a:rPr lang="en-US" sz="2400" smtClean="0">
                <a:latin typeface="Monotype Corsiva" panose="03010101010201010101" pitchFamily="66" charset="0"/>
                <a:cs typeface="Times New Roman"/>
              </a:rPr>
              <a:t>P</a:t>
            </a:r>
          </a:p>
          <a:p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 or, “We </a:t>
            </a:r>
            <a:r>
              <a:rPr lang="en-US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shown </a:t>
            </a:r>
            <a:r>
              <a:rPr lang="en-US">
                <a:latin typeface="Monotype Corsiva" panose="03010101010201010101" pitchFamily="66" charset="0"/>
                <a:cs typeface="Times New Roman"/>
              </a:rPr>
              <a:t>P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   The tense of the verb depends on the </a:t>
            </a:r>
            <a:r>
              <a:rPr lang="en-US" sz="2400" b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aspect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the clause, which you cannot even glimpse at in these twenty minutes.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59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12577"/>
            <a:ext cx="7772400" cy="609600"/>
          </a:xfrm>
        </p:spPr>
        <p:txBody>
          <a:bodyPr anchor="t">
            <a:normAutofit/>
          </a:bodyPr>
          <a:lstStyle/>
          <a:p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We rephrase the quantifiers</a:t>
            </a:r>
            <a:endParaRPr lang="en-US" sz="2400">
              <a:latin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3048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Twenty Minute Glimpse of Well-Structured Mathematical Logic</a:t>
            </a:r>
            <a:endParaRPr lang="en-US" sz="1400" u="sng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143000"/>
            <a:ext cx="7848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The Ridge </a:t>
            </a:r>
            <a:r>
              <a:rPr lang="en-US" sz="24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You’re </a:t>
            </a:r>
            <a:r>
              <a:rPr lang="en-US" sz="24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On</a:t>
            </a:r>
            <a:r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 </a:t>
            </a:r>
            <a:endParaRPr lang="en-US" sz="2400" smtClean="0"/>
          </a:p>
          <a:p>
            <a:pPr algn="ctr"/>
            <a:r>
              <a:rPr lang="en-US" i="1" smtClean="0"/>
              <a:t>For-all</a:t>
            </a:r>
            <a:r>
              <a:rPr lang="en-US" smtClean="0"/>
              <a:t> and </a:t>
            </a:r>
            <a:r>
              <a:rPr lang="en-US" i="1" smtClean="0"/>
              <a:t>for-some</a:t>
            </a:r>
            <a:r>
              <a:rPr lang="en-US" smtClean="0"/>
              <a:t> with full </a:t>
            </a:r>
            <a:r>
              <a:rPr lang="en-US" i="1" smtClean="0"/>
              <a:t>formal</a:t>
            </a:r>
            <a:r>
              <a:rPr lang="en-US" smtClean="0"/>
              <a:t> phrase structure displayed:</a:t>
            </a:r>
          </a:p>
          <a:p>
            <a:pPr algn="ctr"/>
            <a:r>
              <a:rPr lang="en-US" sz="3200" smtClean="0">
                <a:latin typeface="Times New Roman"/>
                <a:cs typeface="Times New Roman"/>
              </a:rPr>
              <a:t>    </a:t>
            </a:r>
            <a:r>
              <a:rPr lang="en-US" sz="3200" smtClean="0">
                <a:latin typeface="Times New Roman"/>
                <a:cs typeface="Times New Roman"/>
                <a:sym typeface="Symbol"/>
              </a:rPr>
              <a:t></a:t>
            </a:r>
            <a:r>
              <a:rPr lang="en-US" sz="3200" smtClean="0">
                <a:latin typeface="Monotype Corsiva" panose="03010101010201010101" pitchFamily="66" charset="0"/>
                <a:cs typeface="Times New Roman"/>
                <a:sym typeface="Symbol"/>
              </a:rPr>
              <a:t>x . </a:t>
            </a:r>
            <a:r>
              <a:rPr lang="en-US" sz="3200" smtClean="0">
                <a:cs typeface="Times New Roman"/>
                <a:sym typeface="Symbol"/>
              </a:rPr>
              <a:t>[</a:t>
            </a:r>
            <a:r>
              <a:rPr lang="en-US" sz="3200" smtClean="0">
                <a:latin typeface="Monotype Corsiva" panose="03010101010201010101" pitchFamily="66" charset="0"/>
                <a:cs typeface="Times New Roman"/>
              </a:rPr>
              <a:t>Q </a:t>
            </a:r>
            <a:r>
              <a:rPr lang="en-US" sz="3200" smtClean="0">
                <a:cs typeface="Times New Roman"/>
              </a:rPr>
              <a:t>]</a:t>
            </a:r>
            <a:r>
              <a:rPr lang="en-US" sz="3200" smtClean="0">
                <a:latin typeface="Times New Roman"/>
                <a:cs typeface="Times New Roman"/>
              </a:rPr>
              <a:t>                      </a:t>
            </a:r>
            <a:r>
              <a:rPr lang="en-US" sz="3200" smtClean="0">
                <a:latin typeface="Times New Roman"/>
                <a:cs typeface="Times New Roman"/>
                <a:sym typeface="Symbol"/>
              </a:rPr>
              <a:t> </a:t>
            </a:r>
            <a:r>
              <a:rPr lang="en-US" sz="3200" smtClean="0">
                <a:latin typeface="Monotype Corsiva" panose="03010101010201010101" pitchFamily="66" charset="0"/>
                <a:cs typeface="Times New Roman"/>
                <a:sym typeface="Symbol"/>
              </a:rPr>
              <a:t>x . </a:t>
            </a:r>
            <a:r>
              <a:rPr lang="en-US" sz="3200" smtClean="0">
                <a:cs typeface="Times New Roman"/>
                <a:sym typeface="Symbol"/>
              </a:rPr>
              <a:t>[</a:t>
            </a:r>
            <a:r>
              <a:rPr lang="en-US" sz="3200" smtClean="0">
                <a:latin typeface="Monotype Corsiva" panose="03010101010201010101" pitchFamily="66" charset="0"/>
                <a:cs typeface="Times New Roman"/>
              </a:rPr>
              <a:t>Q </a:t>
            </a:r>
            <a:r>
              <a:rPr lang="en-US" sz="3200" smtClean="0">
                <a:cs typeface="Times New Roman"/>
              </a:rPr>
              <a:t>]</a:t>
            </a:r>
            <a:endParaRPr lang="en-US" sz="3200" smtClean="0"/>
          </a:p>
          <a:p>
            <a:pPr algn="ctr">
              <a:spcBef>
                <a:spcPts val="1200"/>
              </a:spcBef>
            </a:pPr>
            <a:r>
              <a:rPr lang="en-US" sz="24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The Next </a:t>
            </a:r>
            <a:r>
              <a:rPr lang="en-US" sz="24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Ridge Over</a:t>
            </a:r>
          </a:p>
          <a:p>
            <a:pPr algn="ctr"/>
            <a:r>
              <a:rPr lang="en-US" sz="2400" b="1" i="1" smtClean="0">
                <a:solidFill>
                  <a:schemeClr val="accent3">
                    <a:lumMod val="50000"/>
                  </a:schemeClr>
                </a:solidFill>
              </a:rPr>
              <a:t>For-all</a:t>
            </a:r>
            <a:r>
              <a:rPr lang="en-US" smtClean="0"/>
              <a:t> and </a:t>
            </a:r>
            <a:r>
              <a:rPr lang="en-US" sz="2400" b="1" i="1" smtClean="0">
                <a:solidFill>
                  <a:schemeClr val="accent3">
                    <a:lumMod val="50000"/>
                  </a:schemeClr>
                </a:solidFill>
              </a:rPr>
              <a:t>for-some</a:t>
            </a:r>
            <a:r>
              <a:rPr lang="en-US" smtClean="0"/>
              <a:t> with full phrase structure displayed, sans-serif dialect:</a:t>
            </a:r>
          </a:p>
          <a:p>
            <a:pPr algn="ctr"/>
            <a:r>
              <a:rPr lang="en-US" sz="3200" smtClean="0">
                <a:solidFill>
                  <a:schemeClr val="accent3">
                    <a:lumMod val="50000"/>
                  </a:schemeClr>
                </a:solidFill>
              </a:rPr>
              <a:t>    A {</a:t>
            </a:r>
            <a:r>
              <a:rPr lang="en-US" sz="3200">
                <a:latin typeface="Monotype Corsiva" panose="03010101010201010101" pitchFamily="66" charset="0"/>
                <a:cs typeface="Times New Roman"/>
              </a:rPr>
              <a:t>x</a:t>
            </a:r>
            <a:r>
              <a:rPr lang="en-US" sz="3200" smtClean="0">
                <a:latin typeface="Monotype Corsiva" panose="03010101010201010101" pitchFamily="66" charset="0"/>
                <a:cs typeface="Times New Roman"/>
              </a:rPr>
              <a:t> </a:t>
            </a:r>
            <a:r>
              <a:rPr lang="en-US" sz="3200" smtClean="0">
                <a:solidFill>
                  <a:schemeClr val="accent3">
                    <a:lumMod val="50000"/>
                  </a:schemeClr>
                </a:solidFill>
              </a:rPr>
              <a:t>},</a:t>
            </a:r>
            <a:r>
              <a:rPr lang="en-US" sz="3200" smtClean="0"/>
              <a:t> </a:t>
            </a:r>
            <a:r>
              <a:rPr lang="en-US" sz="3200" smtClean="0">
                <a:latin typeface="Monotype Corsiva" panose="03010101010201010101" pitchFamily="66" charset="0"/>
                <a:cs typeface="Times New Roman"/>
              </a:rPr>
              <a:t>Q                          </a:t>
            </a:r>
            <a:r>
              <a:rPr lang="en-US" sz="3200">
                <a:solidFill>
                  <a:schemeClr val="accent3">
                    <a:lumMod val="50000"/>
                  </a:schemeClr>
                </a:solidFill>
              </a:rPr>
              <a:t>E</a:t>
            </a:r>
            <a:r>
              <a:rPr lang="en-US" sz="3200" smtClean="0">
                <a:solidFill>
                  <a:schemeClr val="accent3">
                    <a:lumMod val="50000"/>
                  </a:schemeClr>
                </a:solidFill>
              </a:rPr>
              <a:t> {</a:t>
            </a:r>
            <a:r>
              <a:rPr lang="en-US" sz="3200">
                <a:latin typeface="Monotype Corsiva" panose="03010101010201010101" pitchFamily="66" charset="0"/>
                <a:cs typeface="Times New Roman"/>
              </a:rPr>
              <a:t>x</a:t>
            </a:r>
            <a:r>
              <a:rPr lang="en-US" sz="3200" smtClean="0">
                <a:latin typeface="Monotype Corsiva" panose="03010101010201010101" pitchFamily="66" charset="0"/>
                <a:cs typeface="Times New Roman"/>
              </a:rPr>
              <a:t> </a:t>
            </a:r>
            <a:r>
              <a:rPr lang="en-US" sz="3200" smtClean="0">
                <a:solidFill>
                  <a:schemeClr val="accent3">
                    <a:lumMod val="50000"/>
                  </a:schemeClr>
                </a:solidFill>
              </a:rPr>
              <a:t>},</a:t>
            </a:r>
            <a:r>
              <a:rPr lang="en-US" sz="3200" smtClean="0"/>
              <a:t> </a:t>
            </a:r>
            <a:r>
              <a:rPr lang="en-US" sz="3200">
                <a:latin typeface="Monotype Corsiva" panose="03010101010201010101" pitchFamily="66" charset="0"/>
                <a:cs typeface="Times New Roman"/>
              </a:rPr>
              <a:t>Q</a:t>
            </a:r>
            <a:r>
              <a:rPr lang="en-US" sz="3200" smtClean="0">
                <a:latin typeface="Monotype Corsiva" panose="03010101010201010101" pitchFamily="66" charset="0"/>
                <a:cs typeface="Times New Roman"/>
              </a:rPr>
              <a:t> </a:t>
            </a:r>
          </a:p>
          <a:p>
            <a:pPr algn="ctr"/>
            <a:r>
              <a:rPr lang="en-US" sz="2000" smtClean="0"/>
              <a:t>Now eliminate the last argument as before:</a:t>
            </a:r>
          </a:p>
          <a:p>
            <a:pPr algn="ctr"/>
            <a:r>
              <a:rPr lang="en-US" sz="3200" smtClean="0">
                <a:solidFill>
                  <a:schemeClr val="accent3">
                    <a:lumMod val="50000"/>
                  </a:schemeClr>
                </a:solidFill>
              </a:rPr>
              <a:t> A {</a:t>
            </a:r>
            <a:r>
              <a:rPr lang="en-US" sz="3200" smtClean="0">
                <a:latin typeface="Monotype Corsiva" panose="03010101010201010101" pitchFamily="66" charset="0"/>
                <a:cs typeface="Times New Roman"/>
              </a:rPr>
              <a:t>x </a:t>
            </a:r>
            <a:r>
              <a:rPr lang="en-US" sz="3200" smtClean="0">
                <a:solidFill>
                  <a:schemeClr val="accent3">
                    <a:lumMod val="50000"/>
                  </a:schemeClr>
                </a:solidFill>
              </a:rPr>
              <a:t>},</a:t>
            </a:r>
            <a:r>
              <a:rPr lang="en-US" sz="3200" smtClean="0">
                <a:latin typeface="Monotype Corsiva" panose="03010101010201010101" pitchFamily="66" charset="0"/>
                <a:cs typeface="Times New Roman"/>
              </a:rPr>
              <a:t>                              </a:t>
            </a:r>
            <a:r>
              <a:rPr lang="en-US" sz="3200" smtClean="0">
                <a:solidFill>
                  <a:schemeClr val="accent3">
                    <a:lumMod val="50000"/>
                  </a:schemeClr>
                </a:solidFill>
              </a:rPr>
              <a:t>E {</a:t>
            </a:r>
            <a:r>
              <a:rPr lang="en-US" sz="3200" smtClean="0">
                <a:latin typeface="Monotype Corsiva" panose="03010101010201010101" pitchFamily="66" charset="0"/>
                <a:cs typeface="Times New Roman"/>
              </a:rPr>
              <a:t>x </a:t>
            </a:r>
            <a:r>
              <a:rPr lang="en-US" sz="3200" smtClean="0">
                <a:solidFill>
                  <a:schemeClr val="accent3">
                    <a:lumMod val="50000"/>
                  </a:schemeClr>
                </a:solidFill>
              </a:rPr>
              <a:t>},</a:t>
            </a:r>
            <a:endParaRPr lang="en-US" sz="3200"/>
          </a:p>
          <a:p>
            <a:pPr algn="ctr"/>
            <a:r>
              <a:rPr lang="en-US" sz="2400" smtClean="0">
                <a:cs typeface="Times New Roman"/>
              </a:rPr>
              <a:t>Semantics (which ramify by scale of expression):</a:t>
            </a:r>
            <a:r>
              <a:rPr lang="en-US" sz="3200" smtClean="0">
                <a:latin typeface="Monotype Corsiva" panose="03010101010201010101" pitchFamily="66" charset="0"/>
                <a:cs typeface="Times New Roman"/>
              </a:rPr>
              <a:t> </a:t>
            </a:r>
          </a:p>
          <a:p>
            <a:r>
              <a:rPr lang="en-US" sz="2400" smtClean="0">
                <a:cs typeface="Times New Roman"/>
              </a:rPr>
              <a:t>Small scale:     for all </a:t>
            </a:r>
            <a:r>
              <a:rPr lang="en-US" sz="2400" smtClean="0">
                <a:latin typeface="Monotype Corsiva" panose="03010101010201010101" pitchFamily="66" charset="0"/>
                <a:cs typeface="Times New Roman"/>
              </a:rPr>
              <a:t>x</a:t>
            </a:r>
            <a:r>
              <a:rPr lang="en-US" sz="2400" smtClean="0">
                <a:cs typeface="Times New Roman"/>
              </a:rPr>
              <a:t> ,                                for some </a:t>
            </a:r>
            <a:r>
              <a:rPr lang="en-US" sz="2400">
                <a:latin typeface="Monotype Corsiva" panose="03010101010201010101" pitchFamily="66" charset="0"/>
                <a:cs typeface="Times New Roman"/>
              </a:rPr>
              <a:t>x</a:t>
            </a:r>
            <a:r>
              <a:rPr lang="en-US" sz="2400">
                <a:cs typeface="Times New Roman"/>
              </a:rPr>
              <a:t> ,</a:t>
            </a:r>
            <a:r>
              <a:rPr lang="en-US" sz="2400" smtClean="0">
                <a:cs typeface="Times New Roman"/>
              </a:rPr>
              <a:t> </a:t>
            </a:r>
            <a:endParaRPr lang="en-US" sz="2400">
              <a:cs typeface="Times New Roman"/>
            </a:endParaRPr>
          </a:p>
          <a:p>
            <a:r>
              <a:rPr lang="en-US" sz="2400" smtClean="0">
                <a:cs typeface="Times New Roman"/>
              </a:rPr>
              <a:t>Middle </a:t>
            </a:r>
            <a:r>
              <a:rPr lang="en-US" sz="2400">
                <a:cs typeface="Times New Roman"/>
              </a:rPr>
              <a:t>scale:  </a:t>
            </a:r>
            <a:r>
              <a:rPr lang="en-US" sz="2400" smtClean="0">
                <a:cs typeface="Times New Roman"/>
              </a:rPr>
              <a:t>Let </a:t>
            </a:r>
            <a:r>
              <a:rPr lang="en-US" sz="2400">
                <a:latin typeface="Monotype Corsiva" panose="03010101010201010101" pitchFamily="66" charset="0"/>
                <a:cs typeface="Times New Roman"/>
              </a:rPr>
              <a:t>x</a:t>
            </a:r>
            <a:r>
              <a:rPr lang="en-US" sz="2400" smtClean="0">
                <a:cs typeface="Times New Roman"/>
              </a:rPr>
              <a:t>.                                      Make </a:t>
            </a:r>
            <a:r>
              <a:rPr lang="en-US" sz="2400">
                <a:latin typeface="Monotype Corsiva" panose="03010101010201010101" pitchFamily="66" charset="0"/>
                <a:cs typeface="Times New Roman"/>
              </a:rPr>
              <a:t>x</a:t>
            </a:r>
            <a:r>
              <a:rPr lang="en-US" sz="2400" smtClean="0">
                <a:cs typeface="Times New Roman"/>
              </a:rPr>
              <a:t>.</a:t>
            </a:r>
            <a:endParaRPr lang="en-US" sz="2400" smtClean="0">
              <a:latin typeface="Monotype Corsiva" panose="03010101010201010101" pitchFamily="66" charset="0"/>
              <a:cs typeface="Times New Roman"/>
            </a:endParaRPr>
          </a:p>
          <a:p>
            <a:r>
              <a:rPr lang="en-US" sz="2400" smtClean="0">
                <a:cs typeface="Times New Roman"/>
              </a:rPr>
              <a:t>Large </a:t>
            </a:r>
            <a:r>
              <a:rPr lang="en-US" sz="2400">
                <a:cs typeface="Times New Roman"/>
              </a:rPr>
              <a:t>scale:  </a:t>
            </a:r>
            <a:r>
              <a:rPr lang="en-US" sz="2400" smtClean="0">
                <a:cs typeface="Times New Roman"/>
              </a:rPr>
              <a:t>   Let by definition </a:t>
            </a:r>
            <a:r>
              <a:rPr lang="en-US" sz="2400">
                <a:latin typeface="Monotype Corsiva" panose="03010101010201010101" pitchFamily="66" charset="0"/>
                <a:cs typeface="Times New Roman"/>
              </a:rPr>
              <a:t>x</a:t>
            </a:r>
            <a:r>
              <a:rPr lang="en-US" sz="2400" smtClean="0">
                <a:cs typeface="Times New Roman"/>
              </a:rPr>
              <a:t>.              Make by definition </a:t>
            </a:r>
            <a:r>
              <a:rPr lang="en-US" sz="2400">
                <a:latin typeface="Monotype Corsiva" panose="03010101010201010101" pitchFamily="66" charset="0"/>
                <a:cs typeface="Times New Roman"/>
              </a:rPr>
              <a:t>x</a:t>
            </a:r>
            <a:r>
              <a:rPr lang="en-US" sz="2400">
                <a:cs typeface="Times New Roman"/>
              </a:rPr>
              <a:t>.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75692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12577"/>
            <a:ext cx="7772400" cy="609600"/>
          </a:xfrm>
        </p:spPr>
        <p:txBody>
          <a:bodyPr anchor="t">
            <a:normAutofit/>
          </a:bodyPr>
          <a:lstStyle/>
          <a:p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We rephrase and reconceive of the such-that operator.</a:t>
            </a:r>
            <a:endParaRPr lang="en-US" sz="2400">
              <a:latin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3048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Twenty Minute Glimpse of Well-Structured Mathematical Logic</a:t>
            </a:r>
            <a:endParaRPr lang="en-US" sz="1400" u="sng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143000"/>
            <a:ext cx="78486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The Ridge </a:t>
            </a:r>
            <a:r>
              <a:rPr lang="en-US" sz="24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You’re </a:t>
            </a:r>
            <a:r>
              <a:rPr lang="en-US" sz="24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On</a:t>
            </a:r>
            <a:r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 </a:t>
            </a:r>
            <a:endParaRPr lang="en-US" sz="2400" smtClean="0"/>
          </a:p>
          <a:p>
            <a:pPr algn="ctr"/>
            <a:r>
              <a:rPr lang="en-US" smtClean="0"/>
              <a:t>Such-that is mere filler for the there-exists construction:</a:t>
            </a:r>
          </a:p>
          <a:p>
            <a:pPr algn="ctr"/>
            <a:r>
              <a:rPr lang="en-US" sz="3200" smtClean="0">
                <a:sym typeface="Symbol"/>
              </a:rPr>
              <a:t> </a:t>
            </a:r>
            <a:r>
              <a:rPr lang="en-US" sz="3200" smtClean="0">
                <a:latin typeface="Monotype Corsiva" panose="03010101010201010101" pitchFamily="66" charset="0"/>
                <a:sym typeface="Symbol"/>
              </a:rPr>
              <a:t>x</a:t>
            </a:r>
            <a:r>
              <a:rPr lang="en-US" sz="3200" smtClean="0">
                <a:sym typeface="Symbol"/>
              </a:rPr>
              <a:t>    </a:t>
            </a:r>
            <a:r>
              <a:rPr lang="en-US" sz="3200" smtClean="0">
                <a:latin typeface="Monotype Corsiva" panose="03010101010201010101" pitchFamily="66" charset="0"/>
                <a:sym typeface="Symbol"/>
              </a:rPr>
              <a:t>Q</a:t>
            </a:r>
            <a:endParaRPr lang="en-US" sz="3200" smtClean="0"/>
          </a:p>
          <a:p>
            <a:pPr algn="ctr">
              <a:spcBef>
                <a:spcPts val="1200"/>
              </a:spcBef>
            </a:pPr>
            <a:r>
              <a:rPr lang="en-US" sz="24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The Next Ridge Over</a:t>
            </a:r>
          </a:p>
          <a:p>
            <a:pPr algn="ctr"/>
            <a:r>
              <a:rPr lang="en-US" sz="2400" b="1" i="1" smtClean="0">
                <a:solidFill>
                  <a:schemeClr val="accent3">
                    <a:lumMod val="50000"/>
                  </a:schemeClr>
                </a:solidFill>
              </a:rPr>
              <a:t>Such-that</a:t>
            </a:r>
            <a:r>
              <a:rPr lang="en-US" smtClean="0"/>
              <a:t> is a first-class operator.</a:t>
            </a:r>
          </a:p>
          <a:p>
            <a:pPr algn="ctr"/>
            <a:r>
              <a:rPr lang="en-US" smtClean="0"/>
              <a:t>It works in conjunction with the quantifiers </a:t>
            </a:r>
            <a:br>
              <a:rPr lang="en-US" smtClean="0"/>
            </a:br>
            <a:r>
              <a:rPr lang="en-US" smtClean="0"/>
              <a:t>to produce </a:t>
            </a:r>
            <a:r>
              <a:rPr lang="en-US" sz="2400" b="1" smtClean="0">
                <a:solidFill>
                  <a:schemeClr val="accent3">
                    <a:lumMod val="50000"/>
                  </a:schemeClr>
                </a:solidFill>
              </a:rPr>
              <a:t>qualified quantifers</a:t>
            </a:r>
            <a:r>
              <a:rPr lang="en-US" smtClean="0"/>
              <a:t>.  </a:t>
            </a:r>
          </a:p>
          <a:p>
            <a:pPr algn="ctr"/>
            <a:r>
              <a:rPr lang="en-US" smtClean="0"/>
              <a:t>Here are two examples:</a:t>
            </a:r>
          </a:p>
          <a:p>
            <a:pPr algn="ctr"/>
            <a:r>
              <a:rPr lang="en-US" sz="3200" smtClean="0"/>
              <a:t>A {</a:t>
            </a:r>
            <a:r>
              <a:rPr lang="en-US" sz="3200" i="1" smtClean="0">
                <a:latin typeface="Monotype Corsiva" panose="03010101010201010101" pitchFamily="66" charset="0"/>
                <a:cs typeface="Times New Roman"/>
                <a:sym typeface="Symbol"/>
              </a:rPr>
              <a:t> </a:t>
            </a:r>
            <a:r>
              <a:rPr lang="en-US" sz="3200" smtClean="0">
                <a:latin typeface="Monotype Corsiva" panose="03010101010201010101" pitchFamily="66" charset="0"/>
                <a:cs typeface="Times New Roman"/>
                <a:sym typeface="Symbol"/>
              </a:rPr>
              <a:t> </a:t>
            </a:r>
            <a:r>
              <a:rPr lang="en-US" sz="3200" smtClean="0"/>
              <a:t>},  </a:t>
            </a:r>
            <a:r>
              <a:rPr lang="en-US" sz="3200" b="1" smtClean="0">
                <a:solidFill>
                  <a:schemeClr val="accent3">
                    <a:lumMod val="50000"/>
                  </a:schemeClr>
                </a:solidFill>
              </a:rPr>
              <a:t>st {</a:t>
            </a:r>
            <a:r>
              <a:rPr lang="en-US" sz="3200" i="1" smtClean="0">
                <a:latin typeface="Monotype Corsiva" panose="03010101010201010101" pitchFamily="66" charset="0"/>
                <a:cs typeface="Times New Roman"/>
                <a:sym typeface="Symbol"/>
              </a:rPr>
              <a:t></a:t>
            </a:r>
            <a:r>
              <a:rPr lang="en-US" sz="3200" i="1" smtClean="0">
                <a:cs typeface="Times New Roman"/>
                <a:sym typeface="Symbol"/>
              </a:rPr>
              <a:t> </a:t>
            </a:r>
            <a:r>
              <a:rPr lang="en-US" sz="3200" smtClean="0">
                <a:cs typeface="Times New Roman"/>
                <a:sym typeface="Symbol"/>
              </a:rPr>
              <a:t> &gt; 0</a:t>
            </a:r>
            <a:r>
              <a:rPr lang="en-US" sz="3200" b="1" smtClean="0">
                <a:solidFill>
                  <a:schemeClr val="accent3">
                    <a:lumMod val="50000"/>
                  </a:schemeClr>
                </a:solidFill>
                <a:cs typeface="Times New Roman"/>
                <a:sym typeface="Symbol"/>
              </a:rPr>
              <a:t>},</a:t>
            </a:r>
            <a:r>
              <a:rPr lang="en-US" sz="3200" smtClean="0">
                <a:latin typeface="Monotype Corsiva" panose="03010101010201010101" pitchFamily="66" charset="0"/>
                <a:cs typeface="Times New Roman"/>
              </a:rPr>
              <a:t>               </a:t>
            </a:r>
          </a:p>
          <a:p>
            <a:pPr algn="ctr"/>
            <a:r>
              <a:rPr lang="en-US" sz="3200" smtClean="0"/>
              <a:t>E {</a:t>
            </a:r>
            <a:r>
              <a:rPr lang="en-US" sz="3200" i="1" smtClean="0">
                <a:latin typeface="Monotype Corsiva" panose="03010101010201010101" pitchFamily="66" charset="0"/>
                <a:cs typeface="Times New Roman"/>
                <a:sym typeface="Symbol"/>
              </a:rPr>
              <a:t> </a:t>
            </a:r>
            <a:r>
              <a:rPr lang="en-US" sz="3200">
                <a:latin typeface="Monotype Corsiva" panose="03010101010201010101" pitchFamily="66" charset="0"/>
                <a:cs typeface="Times New Roman"/>
                <a:sym typeface="Symbol"/>
              </a:rPr>
              <a:t> </a:t>
            </a:r>
            <a:r>
              <a:rPr lang="en-US" sz="3200" smtClean="0"/>
              <a:t>},  </a:t>
            </a:r>
            <a:r>
              <a:rPr lang="en-US" sz="3200" b="1">
                <a:solidFill>
                  <a:schemeClr val="accent3">
                    <a:lumMod val="50000"/>
                  </a:schemeClr>
                </a:solidFill>
              </a:rPr>
              <a:t>st </a:t>
            </a:r>
            <a:r>
              <a:rPr lang="en-US" sz="3200" b="1" smtClean="0">
                <a:solidFill>
                  <a:schemeClr val="accent3">
                    <a:lumMod val="50000"/>
                  </a:schemeClr>
                </a:solidFill>
              </a:rPr>
              <a:t>{</a:t>
            </a:r>
            <a:r>
              <a:rPr lang="en-US" sz="3200" i="1" smtClean="0">
                <a:latin typeface="Monotype Corsiva" panose="03010101010201010101" pitchFamily="66" charset="0"/>
                <a:cs typeface="Times New Roman"/>
                <a:sym typeface="Symbol"/>
              </a:rPr>
              <a:t></a:t>
            </a:r>
            <a:r>
              <a:rPr lang="en-US" sz="3200" i="1" smtClean="0">
                <a:cs typeface="Times New Roman"/>
                <a:sym typeface="Symbol"/>
              </a:rPr>
              <a:t> </a:t>
            </a:r>
            <a:r>
              <a:rPr lang="en-US" sz="3200" smtClean="0">
                <a:cs typeface="Times New Roman"/>
                <a:sym typeface="Symbol"/>
              </a:rPr>
              <a:t> </a:t>
            </a:r>
            <a:r>
              <a:rPr lang="en-US" sz="3200">
                <a:cs typeface="Times New Roman"/>
                <a:sym typeface="Symbol"/>
              </a:rPr>
              <a:t>&gt; 0</a:t>
            </a:r>
            <a:r>
              <a:rPr lang="en-US" sz="3200" b="1" smtClean="0">
                <a:solidFill>
                  <a:schemeClr val="accent3">
                    <a:lumMod val="50000"/>
                  </a:schemeClr>
                </a:solidFill>
                <a:cs typeface="Times New Roman"/>
                <a:sym typeface="Symbol"/>
              </a:rPr>
              <a:t>},</a:t>
            </a:r>
            <a:r>
              <a:rPr lang="en-US" sz="3200" smtClean="0">
                <a:latin typeface="Monotype Corsiva" panose="03010101010201010101" pitchFamily="66" charset="0"/>
                <a:cs typeface="Times New Roman"/>
              </a:rPr>
              <a:t> </a:t>
            </a:r>
          </a:p>
          <a:p>
            <a:pPr algn="ctr"/>
            <a:r>
              <a:rPr lang="en-US" sz="2000" smtClean="0"/>
              <a:t>Succeeding statments (main clauses) have already been eliminated.</a:t>
            </a:r>
          </a:p>
          <a:p>
            <a:pPr algn="ctr"/>
            <a:r>
              <a:rPr lang="en-US" sz="320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53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4425</TotalTime>
  <Words>2641</Words>
  <Application>Microsoft Office PowerPoint</Application>
  <PresentationFormat>On-screen Show (4:3)</PresentationFormat>
  <Paragraphs>287</Paragraphs>
  <Slides>28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A Twenty-Minute Glimpse of Well-Structured Mathematical Logic by Damon Scott Francis Marion University  Presented at the 2016 Annual North American Meeting of the Association for Symbolic Logic at 6:00 p.m. on Wednesday, May 25 in Room 163 Austin Hall</vt:lpstr>
      <vt:lpstr>General Principle: To get to the next mountain ridge, you must cross a deep valley.     The Ridge You’re On When formalized in Traditional Formal Logic  (called Frege-Hilbert Syntax),  mathematics is machine-parsable,  but it is relentlessly, hopelessly, user-hostile and unworkable.      The Next Ridge Over When formalized in Well-Structured Mathematical Logic, mathematics is machine-parsable,  but it is also user-friendly, pliant, and easy.</vt:lpstr>
      <vt:lpstr>The Valley in Between: The New Formal Linguistics is the way to the next ridge.  </vt:lpstr>
      <vt:lpstr>Let’s Rephrase First-Order Logic!   </vt:lpstr>
      <vt:lpstr>We rephrase absolute truth and falsehood</vt:lpstr>
      <vt:lpstr>We rephrase negation</vt:lpstr>
      <vt:lpstr>We rephrase the binary boolean operators</vt:lpstr>
      <vt:lpstr>We rephrase the quantifiers</vt:lpstr>
      <vt:lpstr>We rephrase and reconceive of the such-that operator.</vt:lpstr>
      <vt:lpstr>We don’t rephrase the substitution operators.</vt:lpstr>
      <vt:lpstr>A Specimen: The Mean Value Theorem</vt:lpstr>
      <vt:lpstr>Traditional (Frege-Hilbert) Formalization</vt:lpstr>
      <vt:lpstr>Let’s Start Over</vt:lpstr>
      <vt:lpstr>We formalize at small scale</vt:lpstr>
      <vt:lpstr>We formalize at small scale</vt:lpstr>
      <vt:lpstr>We have formalized at small scale</vt:lpstr>
      <vt:lpstr>We formalize at middle scale</vt:lpstr>
      <vt:lpstr>We formalize at middle scale</vt:lpstr>
      <vt:lpstr>We formalize at middle scale</vt:lpstr>
      <vt:lpstr>We formalize at middle scale</vt:lpstr>
      <vt:lpstr>We formalize at middle scale</vt:lpstr>
      <vt:lpstr>We formalize at middle scale</vt:lpstr>
      <vt:lpstr>We have formalized at middle scale</vt:lpstr>
      <vt:lpstr>We even formalize at large scale</vt:lpstr>
      <vt:lpstr>We even formalize at large scale</vt:lpstr>
      <vt:lpstr>We have formalized everything</vt:lpstr>
      <vt:lpstr>One Touch of Context-Oriented Simplication</vt:lpstr>
      <vt:lpstr>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Twenty-Minute Glimpse of Well-Structured Mathematical Logic by Damon Scott Francis Marion University  Presented at the 2016 Annual North American Meeting of the Association for Symbolic Logic at</dc:title>
  <dc:creator>Damon A. Scott</dc:creator>
  <cp:lastModifiedBy>Damon A. Scott</cp:lastModifiedBy>
  <cp:revision>51</cp:revision>
  <cp:lastPrinted>2016-05-16T22:11:06Z</cp:lastPrinted>
  <dcterms:created xsi:type="dcterms:W3CDTF">2006-08-16T00:00:00Z</dcterms:created>
  <dcterms:modified xsi:type="dcterms:W3CDTF">2016-05-19T17:57:26Z</dcterms:modified>
</cp:coreProperties>
</file>