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77" r:id="rId3"/>
    <p:sldId id="278" r:id="rId4"/>
    <p:sldId id="266" r:id="rId5"/>
    <p:sldId id="270" r:id="rId6"/>
    <p:sldId id="273" r:id="rId7"/>
    <p:sldId id="276" r:id="rId8"/>
    <p:sldId id="274"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81874" autoAdjust="0"/>
  </p:normalViewPr>
  <p:slideViewPr>
    <p:cSldViewPr>
      <p:cViewPr varScale="1">
        <p:scale>
          <a:sx n="44" d="100"/>
          <a:sy n="44" d="100"/>
        </p:scale>
        <p:origin x="1459" y="53"/>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648EE45-A9D8-4AB5-9C9F-D2415BC243C0}" type="datetimeFigureOut">
              <a:rPr lang="en-US" smtClean="0"/>
              <a:t>8/12/2024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0C8765F-632D-4C21-A817-4F8A23C779DA}" type="slidenum">
              <a:rPr lang="en-US" smtClean="0"/>
              <a:t>‹#›</a:t>
            </a:fld>
            <a:endParaRPr lang="en-US"/>
          </a:p>
        </p:txBody>
      </p:sp>
    </p:spTree>
    <p:extLst>
      <p:ext uri="{BB962C8B-B14F-4D97-AF65-F5344CB8AC3E}">
        <p14:creationId xmlns:p14="http://schemas.microsoft.com/office/powerpoint/2010/main" val="237677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Regardless of how extreme the differences between you and someone </a:t>
            </a:r>
            <a:r>
              <a:rPr lang="en-US" baseline="0" dirty="0" smtClean="0"/>
              <a:t>else are </a:t>
            </a:r>
            <a:r>
              <a:rPr lang="en-US" baseline="0" dirty="0" smtClean="0"/>
              <a:t>it is harder to feel hostile toward someone who is showing you respect.</a:t>
            </a:r>
            <a:endParaRPr lang="en-US" dirty="0"/>
          </a:p>
        </p:txBody>
      </p:sp>
      <p:sp>
        <p:nvSpPr>
          <p:cNvPr id="4" name="Slide Number Placeholder 3"/>
          <p:cNvSpPr>
            <a:spLocks noGrp="1"/>
          </p:cNvSpPr>
          <p:nvPr>
            <p:ph type="sldNum" sz="quarter" idx="10"/>
          </p:nvPr>
        </p:nvSpPr>
        <p:spPr/>
        <p:txBody>
          <a:bodyPr/>
          <a:lstStyle/>
          <a:p>
            <a:fld id="{80C8765F-632D-4C21-A817-4F8A23C779DA}" type="slidenum">
              <a:rPr lang="en-US" smtClean="0"/>
              <a:t>4</a:t>
            </a:fld>
            <a:endParaRPr lang="en-US"/>
          </a:p>
        </p:txBody>
      </p:sp>
    </p:spTree>
    <p:extLst>
      <p:ext uri="{BB962C8B-B14F-4D97-AF65-F5344CB8AC3E}">
        <p14:creationId xmlns:p14="http://schemas.microsoft.com/office/powerpoint/2010/main" val="2650956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all parties involved do not </a:t>
            </a:r>
            <a:r>
              <a:rPr lang="en-US" baseline="0" dirty="0" smtClean="0"/>
              <a:t>CONSENT to the behavior.</a:t>
            </a:r>
          </a:p>
          <a:p>
            <a:endParaRPr lang="en-US" baseline="0" dirty="0" smtClean="0"/>
          </a:p>
          <a:p>
            <a:r>
              <a:rPr lang="en-US" baseline="0" dirty="0" smtClean="0"/>
              <a:t>If you don’t like something tell the person you are with in a respectful and forceful way.  If the person continues the behavior, leave the situation.  If you see someone who is in a situation where they seem to be uncomfortable go to their assistance.  Seek the assistance of law enforcement if the situation seems unsafe.</a:t>
            </a:r>
            <a:endParaRPr lang="en-US" dirty="0"/>
          </a:p>
        </p:txBody>
      </p:sp>
      <p:sp>
        <p:nvSpPr>
          <p:cNvPr id="4" name="Slide Number Placeholder 3"/>
          <p:cNvSpPr>
            <a:spLocks noGrp="1"/>
          </p:cNvSpPr>
          <p:nvPr>
            <p:ph type="sldNum" sz="quarter" idx="10"/>
          </p:nvPr>
        </p:nvSpPr>
        <p:spPr/>
        <p:txBody>
          <a:bodyPr/>
          <a:lstStyle/>
          <a:p>
            <a:fld id="{80C8765F-632D-4C21-A817-4F8A23C779DA}" type="slidenum">
              <a:rPr lang="en-US" smtClean="0"/>
              <a:t>5</a:t>
            </a:fld>
            <a:endParaRPr lang="en-US"/>
          </a:p>
        </p:txBody>
      </p:sp>
    </p:spTree>
    <p:extLst>
      <p:ext uri="{BB962C8B-B14F-4D97-AF65-F5344CB8AC3E}">
        <p14:creationId xmlns:p14="http://schemas.microsoft.com/office/powerpoint/2010/main" val="3099946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C8765F-632D-4C21-A817-4F8A23C779DA}" type="slidenum">
              <a:rPr lang="en-US" smtClean="0"/>
              <a:t>6</a:t>
            </a:fld>
            <a:endParaRPr lang="en-US"/>
          </a:p>
        </p:txBody>
      </p:sp>
    </p:spTree>
    <p:extLst>
      <p:ext uri="{BB962C8B-B14F-4D97-AF65-F5344CB8AC3E}">
        <p14:creationId xmlns:p14="http://schemas.microsoft.com/office/powerpoint/2010/main" val="2551911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C8765F-632D-4C21-A817-4F8A23C779DA}" type="slidenum">
              <a:rPr lang="en-US" smtClean="0"/>
              <a:t>8</a:t>
            </a:fld>
            <a:endParaRPr lang="en-US"/>
          </a:p>
        </p:txBody>
      </p:sp>
    </p:spTree>
    <p:extLst>
      <p:ext uri="{BB962C8B-B14F-4D97-AF65-F5344CB8AC3E}">
        <p14:creationId xmlns:p14="http://schemas.microsoft.com/office/powerpoint/2010/main" val="3291774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CF17F3-B4EF-455F-B40A-40A637AFF008}"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2194663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CF17F3-B4EF-455F-B40A-40A637AFF008}"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648156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CF17F3-B4EF-455F-B40A-40A637AFF008}"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1428404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CF17F3-B4EF-455F-B40A-40A637AFF008}"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368153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CF17F3-B4EF-455F-B40A-40A637AFF008}"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3569951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CF17F3-B4EF-455F-B40A-40A637AFF008}" type="datetimeFigureOut">
              <a:rPr lang="en-US" smtClean="0"/>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2008504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CF17F3-B4EF-455F-B40A-40A637AFF008}" type="datetimeFigureOut">
              <a:rPr lang="en-US" smtClean="0"/>
              <a:t>8/12/2024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572533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CF17F3-B4EF-455F-B40A-40A637AFF008}" type="datetimeFigureOut">
              <a:rPr lang="en-US" smtClean="0"/>
              <a:t>8/12/2024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3943526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CF17F3-B4EF-455F-B40A-40A637AFF008}" type="datetimeFigureOut">
              <a:rPr lang="en-US" smtClean="0"/>
              <a:t>8/12/2024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451134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CF17F3-B4EF-455F-B40A-40A637AFF008}" type="datetimeFigureOut">
              <a:rPr lang="en-US" smtClean="0"/>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370914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CF17F3-B4EF-455F-B40A-40A637AFF008}" type="datetimeFigureOut">
              <a:rPr lang="en-US" smtClean="0"/>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2592039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CF17F3-B4EF-455F-B40A-40A637AFF008}" type="datetimeFigureOut">
              <a:rPr lang="en-US" smtClean="0"/>
              <a:t>8/12/2024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707B44-3227-4630-9674-03753ADD96C3}" type="slidenum">
              <a:rPr lang="en-US" smtClean="0"/>
              <a:t>‹#›</a:t>
            </a:fld>
            <a:endParaRPr lang="en-US"/>
          </a:p>
        </p:txBody>
      </p:sp>
    </p:spTree>
    <p:extLst>
      <p:ext uri="{BB962C8B-B14F-4D97-AF65-F5344CB8AC3E}">
        <p14:creationId xmlns:p14="http://schemas.microsoft.com/office/powerpoint/2010/main" val="1250811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2533650"/>
          </a:xfrm>
        </p:spPr>
        <p:txBody>
          <a:bodyPr>
            <a:normAutofit/>
          </a:bodyPr>
          <a:lstStyle/>
          <a:p>
            <a:r>
              <a:rPr lang="en-US" sz="5400" dirty="0" smtClean="0">
                <a:latin typeface="Apple Chancery" panose="03020702040506060504" pitchFamily="66" charset="0"/>
              </a:rPr>
              <a:t>Campus Safety Is Everyone’s Responsibility</a:t>
            </a:r>
            <a:endParaRPr lang="en-US" sz="5400" dirty="0">
              <a:latin typeface="Apple Chancery" panose="03020702040506060504" pitchFamily="66" charset="0"/>
            </a:endParaRPr>
          </a:p>
        </p:txBody>
      </p:sp>
      <p:sp>
        <p:nvSpPr>
          <p:cNvPr id="3" name="Subtitle 2"/>
          <p:cNvSpPr>
            <a:spLocks noGrp="1"/>
          </p:cNvSpPr>
          <p:nvPr>
            <p:ph type="subTitle" idx="1"/>
          </p:nvPr>
        </p:nvSpPr>
        <p:spPr/>
        <p:txBody>
          <a:bodyPr/>
          <a:lstStyle/>
          <a:p>
            <a:endParaRPr lang="en-US" dirty="0" smtClean="0"/>
          </a:p>
          <a:p>
            <a:r>
              <a:rPr lang="en-US" sz="4400" dirty="0" smtClean="0"/>
              <a:t>Title IX and Campus Safety</a:t>
            </a:r>
          </a:p>
          <a:p>
            <a:endParaRPr lang="en-US" dirty="0"/>
          </a:p>
        </p:txBody>
      </p:sp>
    </p:spTree>
    <p:extLst>
      <p:ext uri="{BB962C8B-B14F-4D97-AF65-F5344CB8AC3E}">
        <p14:creationId xmlns:p14="http://schemas.microsoft.com/office/powerpoint/2010/main" val="621172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3000" y="1720840"/>
            <a:ext cx="7086600" cy="4616648"/>
          </a:xfrm>
          <a:prstGeom prst="rect">
            <a:avLst/>
          </a:prstGeom>
        </p:spPr>
        <p:txBody>
          <a:bodyPr wrap="square">
            <a:spAutoFit/>
          </a:bodyPr>
          <a:lstStyle/>
          <a:p>
            <a:pPr algn="ctr"/>
            <a:r>
              <a:rPr lang="en-US" sz="2400" b="1" dirty="0"/>
              <a:t>Title IX of the Higher Education Amendments of 1972</a:t>
            </a:r>
          </a:p>
          <a:p>
            <a:pPr algn="ctr"/>
            <a:r>
              <a:rPr lang="en-US" sz="2400" b="1" dirty="0" smtClean="0"/>
              <a:t>20 </a:t>
            </a:r>
            <a:r>
              <a:rPr lang="en-US" sz="2400" b="1" dirty="0"/>
              <a:t>U.S.C. §1681 &amp; 34 C.F.R. Part 106</a:t>
            </a:r>
          </a:p>
          <a:p>
            <a:endParaRPr lang="en-US" dirty="0" smtClean="0"/>
          </a:p>
          <a:p>
            <a:r>
              <a:rPr lang="en-US" sz="3200" dirty="0" smtClean="0"/>
              <a:t>“</a:t>
            </a:r>
            <a:r>
              <a:rPr lang="en-US" sz="3200" dirty="0"/>
              <a:t>No person in the United States shall, on the basis of sex, be excluded from participation in, be denied the benefits of, or be subjected to discrimination under any education program or activity receiving Federal financial assistance.”</a:t>
            </a:r>
          </a:p>
          <a:p>
            <a:r>
              <a:rPr lang="en-US" dirty="0"/>
              <a:t> </a:t>
            </a:r>
          </a:p>
          <a:p>
            <a:r>
              <a:rPr lang="en-US" dirty="0"/>
              <a:t>	</a:t>
            </a:r>
            <a:r>
              <a:rPr lang="en-US" dirty="0" smtClean="0"/>
              <a:t>	</a:t>
            </a:r>
            <a:endParaRPr lang="en-US" dirty="0"/>
          </a:p>
        </p:txBody>
      </p:sp>
    </p:spTree>
    <p:extLst>
      <p:ext uri="{BB962C8B-B14F-4D97-AF65-F5344CB8AC3E}">
        <p14:creationId xmlns:p14="http://schemas.microsoft.com/office/powerpoint/2010/main" val="1353092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834444"/>
            <a:ext cx="6629400" cy="3914918"/>
          </a:xfrm>
          <a:prstGeom prst="rect">
            <a:avLst/>
          </a:prstGeom>
        </p:spPr>
        <p:txBody>
          <a:bodyPr wrap="square">
            <a:spAutoFit/>
          </a:bodyPr>
          <a:lstStyle/>
          <a:p>
            <a:pPr>
              <a:lnSpc>
                <a:spcPct val="115000"/>
              </a:lnSpc>
            </a:pPr>
            <a:r>
              <a:rPr lang="en-US" sz="2400" dirty="0" smtClean="0">
                <a:latin typeface="Calibri" panose="020F0502020204030204" pitchFamily="34" charset="0"/>
                <a:ea typeface="Calibri" panose="020F0502020204030204" pitchFamily="34" charset="0"/>
                <a:cs typeface="Times New Roman" panose="02020603050405020304" pitchFamily="18" charset="0"/>
              </a:rPr>
              <a:t>What are the Title IX duties of a Resident Assistant? </a:t>
            </a:r>
          </a:p>
          <a:p>
            <a:pPr marL="457200" marR="0">
              <a:lnSpc>
                <a:spcPct val="115000"/>
              </a:lnSpc>
              <a:spcBef>
                <a:spcPts val="0"/>
              </a:spcBef>
              <a:spcAft>
                <a:spcPts val="0"/>
              </a:spcAft>
            </a:pPr>
            <a:r>
              <a:rPr lang="en-US" sz="2400" dirty="0" smtClean="0">
                <a:latin typeface="Calibri" panose="020F0502020204030204" pitchFamily="34" charset="0"/>
                <a:ea typeface="Calibri" panose="020F0502020204030204" pitchFamily="34" charset="0"/>
                <a:cs typeface="Times New Roman" panose="02020603050405020304" pitchFamily="18" charset="0"/>
              </a:rPr>
              <a:t> </a:t>
            </a:r>
          </a:p>
          <a:p>
            <a:pPr marL="742950" marR="0" lvl="1" indent="-285750">
              <a:lnSpc>
                <a:spcPct val="115000"/>
              </a:lnSpc>
              <a:spcBef>
                <a:spcPts val="0"/>
              </a:spcBef>
              <a:spcAft>
                <a:spcPts val="0"/>
              </a:spcAft>
              <a:buFont typeface="Courier New" panose="02070309020205020404" pitchFamily="49" charset="0"/>
              <a:buChar char="o"/>
            </a:pPr>
            <a:r>
              <a:rPr lang="en-US" sz="2400" dirty="0" smtClean="0">
                <a:latin typeface="Calibri" panose="020F0502020204030204" pitchFamily="34" charset="0"/>
                <a:ea typeface="Calibri" panose="020F0502020204030204" pitchFamily="34" charset="0"/>
                <a:cs typeface="Times New Roman" panose="02020603050405020304" pitchFamily="18" charset="0"/>
              </a:rPr>
              <a:t>Help prevent the occurrence of sexual misconduct</a:t>
            </a:r>
          </a:p>
          <a:p>
            <a:pPr marL="914400" marR="0">
              <a:lnSpc>
                <a:spcPct val="115000"/>
              </a:lnSpc>
              <a:spcBef>
                <a:spcPts val="0"/>
              </a:spcBef>
              <a:spcAft>
                <a:spcPts val="0"/>
              </a:spcAft>
            </a:pPr>
            <a:r>
              <a:rPr lang="en-US" sz="2400" dirty="0" smtClean="0">
                <a:latin typeface="Calibri" panose="020F0502020204030204" pitchFamily="34" charset="0"/>
                <a:ea typeface="Calibri" panose="020F0502020204030204" pitchFamily="34" charset="0"/>
                <a:cs typeface="Times New Roman" panose="02020603050405020304" pitchFamily="18" charset="0"/>
              </a:rPr>
              <a:t> </a:t>
            </a:r>
          </a:p>
          <a:p>
            <a:pPr marL="742950" marR="0" lvl="1" indent="-285750">
              <a:lnSpc>
                <a:spcPct val="115000"/>
              </a:lnSpc>
              <a:spcBef>
                <a:spcPts val="0"/>
              </a:spcBef>
              <a:spcAft>
                <a:spcPts val="0"/>
              </a:spcAft>
              <a:buFont typeface="Courier New" panose="02070309020205020404" pitchFamily="49" charset="0"/>
              <a:buChar char="o"/>
            </a:pPr>
            <a:r>
              <a:rPr lang="en-US" sz="2400" dirty="0" smtClean="0">
                <a:latin typeface="Calibri" panose="020F0502020204030204" pitchFamily="34" charset="0"/>
                <a:ea typeface="Calibri" panose="020F0502020204030204" pitchFamily="34" charset="0"/>
                <a:cs typeface="Times New Roman" panose="02020603050405020304" pitchFamily="18" charset="0"/>
              </a:rPr>
              <a:t>Aid victims of sexual misconduct</a:t>
            </a:r>
          </a:p>
          <a:p>
            <a:pPr marL="914400" marR="0">
              <a:lnSpc>
                <a:spcPct val="115000"/>
              </a:lnSpc>
              <a:spcBef>
                <a:spcPts val="0"/>
              </a:spcBef>
              <a:spcAft>
                <a:spcPts val="0"/>
              </a:spcAft>
            </a:pPr>
            <a:r>
              <a:rPr lang="en-US" sz="2400" dirty="0" smtClean="0">
                <a:latin typeface="Calibri" panose="020F0502020204030204" pitchFamily="34" charset="0"/>
                <a:ea typeface="Calibri" panose="020F0502020204030204" pitchFamily="34" charset="0"/>
                <a:cs typeface="Times New Roman" panose="02020603050405020304" pitchFamily="18" charset="0"/>
              </a:rPr>
              <a:t> </a:t>
            </a:r>
          </a:p>
          <a:p>
            <a:pPr marL="742950" marR="0" lvl="1" indent="-285750">
              <a:lnSpc>
                <a:spcPct val="115000"/>
              </a:lnSpc>
              <a:spcBef>
                <a:spcPts val="0"/>
              </a:spcBef>
              <a:spcAft>
                <a:spcPts val="0"/>
              </a:spcAft>
              <a:buFont typeface="Courier New" panose="02070309020205020404" pitchFamily="49" charset="0"/>
              <a:buChar char="o"/>
            </a:pPr>
            <a:r>
              <a:rPr lang="en-US" sz="2400" dirty="0" smtClean="0">
                <a:latin typeface="Calibri" panose="020F0502020204030204" pitchFamily="34" charset="0"/>
                <a:ea typeface="Calibri" panose="020F0502020204030204" pitchFamily="34" charset="0"/>
                <a:cs typeface="Times New Roman" panose="02020603050405020304" pitchFamily="18" charset="0"/>
              </a:rPr>
              <a:t>Report incidents of sexual misconduct to the Title  IX Coordinator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1025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914400"/>
            <a:ext cx="7391400" cy="5570756"/>
          </a:xfrm>
          <a:prstGeom prst="rect">
            <a:avLst/>
          </a:prstGeom>
        </p:spPr>
        <p:txBody>
          <a:bodyPr wrap="square">
            <a:spAutoFit/>
          </a:bodyPr>
          <a:lstStyle/>
          <a:p>
            <a:pPr algn="ctr"/>
            <a:r>
              <a:rPr lang="en-US" sz="2800" dirty="0" smtClean="0"/>
              <a:t>WHAT CAN I DO?</a:t>
            </a:r>
          </a:p>
          <a:p>
            <a:pPr algn="ctr"/>
            <a:endParaRPr lang="en-US" sz="2800" dirty="0"/>
          </a:p>
          <a:p>
            <a:r>
              <a:rPr lang="en-US" sz="2800" dirty="0" smtClean="0"/>
              <a:t>•</a:t>
            </a:r>
            <a:r>
              <a:rPr lang="en-US" sz="2800" dirty="0"/>
              <a:t>Create a climate of encouragement and </a:t>
            </a:r>
            <a:r>
              <a:rPr lang="en-US" sz="2800" dirty="0" smtClean="0"/>
              <a:t>support</a:t>
            </a:r>
          </a:p>
          <a:p>
            <a:endParaRPr lang="en-US" sz="2800" dirty="0" smtClean="0"/>
          </a:p>
          <a:p>
            <a:r>
              <a:rPr lang="en-US" sz="2800" dirty="0" smtClean="0"/>
              <a:t>• Talk openly with others about issues related to sexual harassment and other sexual misconduct situations</a:t>
            </a:r>
          </a:p>
          <a:p>
            <a:endParaRPr lang="en-US" sz="2800" dirty="0" smtClean="0"/>
          </a:p>
          <a:p>
            <a:r>
              <a:rPr lang="en-US" sz="2800" dirty="0" smtClean="0"/>
              <a:t>• Educate yourself and others about the </a:t>
            </a:r>
            <a:r>
              <a:rPr lang="en-US" sz="2800" i="1" dirty="0" smtClean="0"/>
              <a:t>FMU Sexual Misconduct (Title IX) Policy and Procedures</a:t>
            </a:r>
          </a:p>
          <a:p>
            <a:endParaRPr lang="en-US" dirty="0" smtClean="0"/>
          </a:p>
          <a:p>
            <a:pPr algn="ctr"/>
            <a:r>
              <a:rPr lang="en-US" sz="4000" dirty="0"/>
              <a:t>SAFE.FMU.EDU</a:t>
            </a:r>
          </a:p>
          <a:p>
            <a:pPr algn="ctr"/>
            <a:endParaRPr lang="en-US" dirty="0" smtClean="0"/>
          </a:p>
        </p:txBody>
      </p:sp>
    </p:spTree>
    <p:extLst>
      <p:ext uri="{BB962C8B-B14F-4D97-AF65-F5344CB8AC3E}">
        <p14:creationId xmlns:p14="http://schemas.microsoft.com/office/powerpoint/2010/main" val="33010381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solidFill>
                  <a:prstClr val="black"/>
                </a:solidFill>
              </a:rPr>
              <a:t/>
            </a:r>
            <a:br>
              <a:rPr lang="en-US" dirty="0">
                <a:solidFill>
                  <a:prstClr val="black"/>
                </a:solidFill>
              </a:rPr>
            </a:br>
            <a:r>
              <a:rPr lang="en-US" sz="3100" dirty="0">
                <a:solidFill>
                  <a:schemeClr val="tx2">
                    <a:lumMod val="60000"/>
                    <a:lumOff val="40000"/>
                  </a:schemeClr>
                </a:solidFill>
              </a:rPr>
              <a:t>Talk openly with others about issues related to sexual harassment and other sexual misconduct situations</a:t>
            </a:r>
            <a:r>
              <a:rPr lang="en-US" sz="3100" dirty="0">
                <a:solidFill>
                  <a:prstClr val="black"/>
                </a:solidFill>
              </a:rPr>
              <a:t>.</a:t>
            </a:r>
            <a:endParaRPr lang="en-US" sz="3100" dirty="0"/>
          </a:p>
        </p:txBody>
      </p:sp>
      <p:sp>
        <p:nvSpPr>
          <p:cNvPr id="3" name="Content Placeholder 2"/>
          <p:cNvSpPr>
            <a:spLocks noGrp="1"/>
          </p:cNvSpPr>
          <p:nvPr>
            <p:ph sz="half" idx="1"/>
          </p:nvPr>
        </p:nvSpPr>
        <p:spPr/>
        <p:txBody>
          <a:bodyPr/>
          <a:lstStyle/>
          <a:p>
            <a:pPr marL="0" indent="0" algn="ctr">
              <a:buNone/>
            </a:pPr>
            <a:endParaRPr lang="en-US" dirty="0" smtClean="0"/>
          </a:p>
          <a:p>
            <a:pPr marL="0" indent="0" algn="ctr">
              <a:buNone/>
            </a:pPr>
            <a:r>
              <a:rPr lang="en-US" dirty="0" smtClean="0"/>
              <a:t>Sexual Harassment</a:t>
            </a:r>
          </a:p>
          <a:p>
            <a:pPr marL="0" indent="0" algn="ctr">
              <a:buNone/>
            </a:pPr>
            <a:endParaRPr lang="en-US" dirty="0" smtClean="0"/>
          </a:p>
          <a:p>
            <a:pPr marL="0" indent="0" algn="ctr">
              <a:buNone/>
            </a:pPr>
            <a:endParaRPr lang="en-US" dirty="0"/>
          </a:p>
          <a:p>
            <a:pPr marL="0" indent="0" algn="ctr">
              <a:buNone/>
            </a:pPr>
            <a:r>
              <a:rPr lang="en-US" dirty="0" smtClean="0"/>
              <a:t>Sexual Misconduct</a:t>
            </a:r>
          </a:p>
          <a:p>
            <a:pPr marL="0" indent="0" algn="ctr">
              <a:buNone/>
            </a:pPr>
            <a:endParaRPr lang="en-US" dirty="0"/>
          </a:p>
          <a:p>
            <a:pPr marL="0" indent="0" algn="ctr">
              <a:buNone/>
            </a:pPr>
            <a:endParaRPr lang="en-US" dirty="0" smtClean="0"/>
          </a:p>
          <a:p>
            <a:pPr marL="0" indent="0" algn="ctr">
              <a:buNone/>
            </a:pPr>
            <a:r>
              <a:rPr lang="en-US" dirty="0" smtClean="0"/>
              <a:t>Sexual Violence</a:t>
            </a:r>
            <a:endParaRPr lang="en-US" dirty="0"/>
          </a:p>
        </p:txBody>
      </p:sp>
      <p:sp>
        <p:nvSpPr>
          <p:cNvPr id="4" name="Content Placeholder 3"/>
          <p:cNvSpPr>
            <a:spLocks noGrp="1"/>
          </p:cNvSpPr>
          <p:nvPr>
            <p:ph sz="half" idx="2"/>
          </p:nvPr>
        </p:nvSpPr>
        <p:spPr/>
        <p:txBody>
          <a:bodyPr/>
          <a:lstStyle/>
          <a:p>
            <a:pPr marL="0" indent="0" algn="ctr">
              <a:buNone/>
            </a:pPr>
            <a:endParaRPr lang="en-US" dirty="0" smtClean="0"/>
          </a:p>
          <a:p>
            <a:pPr marL="0" indent="0" algn="ctr">
              <a:buNone/>
            </a:pPr>
            <a:r>
              <a:rPr lang="en-US" sz="4400" dirty="0"/>
              <a:t>When does acceptable behavior become misconduct?</a:t>
            </a:r>
          </a:p>
          <a:p>
            <a:pPr marL="0" indent="0" algn="ctr">
              <a:buNone/>
            </a:pPr>
            <a:endParaRPr lang="en-US" dirty="0"/>
          </a:p>
          <a:p>
            <a:pPr marL="0" indent="0" algn="ctr">
              <a:buNone/>
            </a:pPr>
            <a:endParaRPr lang="en-US" dirty="0" smtClean="0"/>
          </a:p>
        </p:txBody>
      </p:sp>
    </p:spTree>
    <p:extLst>
      <p:ext uri="{BB962C8B-B14F-4D97-AF65-F5344CB8AC3E}">
        <p14:creationId xmlns:p14="http://schemas.microsoft.com/office/powerpoint/2010/main" val="16976816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335846"/>
            <a:ext cx="7162800" cy="5909310"/>
          </a:xfrm>
          <a:prstGeom prst="rect">
            <a:avLst/>
          </a:prstGeom>
        </p:spPr>
        <p:txBody>
          <a:bodyPr wrap="square">
            <a:spAutoFit/>
          </a:bodyPr>
          <a:lstStyle/>
          <a:p>
            <a:endParaRPr lang="en-US" dirty="0"/>
          </a:p>
          <a:p>
            <a:pPr algn="ctr"/>
            <a:r>
              <a:rPr lang="en-US" sz="2400" dirty="0" smtClean="0"/>
              <a:t>There Is No Consent When:</a:t>
            </a:r>
          </a:p>
          <a:p>
            <a:pPr algn="ctr"/>
            <a:endParaRPr lang="en-US" sz="2400" dirty="0" smtClean="0"/>
          </a:p>
          <a:p>
            <a:pPr marL="342900" indent="-342900">
              <a:buFont typeface="Arial" panose="020B0604020202020204" pitchFamily="34" charset="0"/>
              <a:buChar char="•"/>
            </a:pPr>
            <a:r>
              <a:rPr lang="en-US" sz="2400" dirty="0" smtClean="0"/>
              <a:t>There </a:t>
            </a:r>
            <a:r>
              <a:rPr lang="en-US" sz="2400" dirty="0"/>
              <a:t>is force, expressed or implied, or use of duress upon the </a:t>
            </a:r>
            <a:r>
              <a:rPr lang="en-US" sz="2400" dirty="0" smtClean="0"/>
              <a:t>victim</a:t>
            </a:r>
          </a:p>
          <a:p>
            <a:endParaRPr lang="en-US" sz="2400" dirty="0" smtClean="0"/>
          </a:p>
          <a:p>
            <a:pPr marL="342900" indent="-342900">
              <a:buFont typeface="Arial" panose="020B0604020202020204" pitchFamily="34" charset="0"/>
              <a:buChar char="•"/>
            </a:pPr>
            <a:r>
              <a:rPr lang="en-US" sz="2400" dirty="0" smtClean="0"/>
              <a:t>If </a:t>
            </a:r>
            <a:r>
              <a:rPr lang="en-US" sz="2400" dirty="0"/>
              <a:t>a person is mentally or physically incapacitated, or impaired, so that the person cannot understand the fact, nature, or extent of the sexual </a:t>
            </a:r>
            <a:r>
              <a:rPr lang="en-US" sz="2400" dirty="0" smtClean="0"/>
              <a:t>situation.  </a:t>
            </a:r>
            <a:r>
              <a:rPr lang="en-US" sz="2400" i="1" dirty="0" smtClean="0"/>
              <a:t>This </a:t>
            </a:r>
            <a:r>
              <a:rPr lang="en-US" sz="2400" i="1" dirty="0"/>
              <a:t>includes impairment or incapacitation due to </a:t>
            </a:r>
            <a:r>
              <a:rPr lang="en-US" sz="2400" i="1" dirty="0" smtClean="0"/>
              <a:t>alcohol or </a:t>
            </a:r>
            <a:r>
              <a:rPr lang="en-US" sz="2400" i="1" dirty="0"/>
              <a:t>drug consumption, being asleep, or </a:t>
            </a:r>
            <a:r>
              <a:rPr lang="en-US" sz="2400" i="1" dirty="0" smtClean="0"/>
              <a:t>unconscious</a:t>
            </a:r>
            <a:endParaRPr lang="en-US" sz="2400" i="1" dirty="0" smtClean="0"/>
          </a:p>
          <a:p>
            <a:endParaRPr lang="en-US" sz="2400" i="1" dirty="0" smtClean="0"/>
          </a:p>
          <a:p>
            <a:pPr marL="342900" indent="-342900">
              <a:buFont typeface="Arial" panose="020B0604020202020204" pitchFamily="34" charset="0"/>
              <a:buChar char="•"/>
            </a:pPr>
            <a:r>
              <a:rPr lang="en-US" sz="2400" dirty="0" smtClean="0"/>
              <a:t>Past </a:t>
            </a:r>
            <a:r>
              <a:rPr lang="en-US" sz="2400" dirty="0"/>
              <a:t>consent to sexual activity does not imply ongoing future </a:t>
            </a:r>
            <a:r>
              <a:rPr lang="en-US" sz="2400" dirty="0" smtClean="0"/>
              <a:t>consent</a:t>
            </a:r>
          </a:p>
          <a:p>
            <a:endParaRPr lang="en-US" sz="2400" dirty="0" smtClean="0"/>
          </a:p>
          <a:p>
            <a:pPr marL="342900" indent="-342900">
              <a:buFont typeface="Arial" panose="020B0604020202020204" pitchFamily="34" charset="0"/>
              <a:buChar char="•"/>
            </a:pPr>
            <a:r>
              <a:rPr lang="en-US" sz="2400" dirty="0" smtClean="0"/>
              <a:t>Consent </a:t>
            </a:r>
            <a:r>
              <a:rPr lang="en-US" sz="2400" dirty="0"/>
              <a:t>can be withdrawn at any time.</a:t>
            </a:r>
          </a:p>
        </p:txBody>
      </p:sp>
    </p:spTree>
    <p:extLst>
      <p:ext uri="{BB962C8B-B14F-4D97-AF65-F5344CB8AC3E}">
        <p14:creationId xmlns:p14="http://schemas.microsoft.com/office/powerpoint/2010/main" val="1177041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1292" y="914400"/>
            <a:ext cx="7391400" cy="6370975"/>
          </a:xfrm>
          <a:prstGeom prst="rect">
            <a:avLst/>
          </a:prstGeom>
          <a:noFill/>
        </p:spPr>
        <p:txBody>
          <a:bodyPr wrap="square" rtlCol="0">
            <a:spAutoFit/>
          </a:bodyPr>
          <a:lstStyle/>
          <a:p>
            <a:pPr algn="ctr"/>
            <a:r>
              <a:rPr lang="en-US" sz="2400" dirty="0" smtClean="0"/>
              <a:t>Ways That Sexual Misconduct Can Be Reported</a:t>
            </a:r>
          </a:p>
          <a:p>
            <a:pPr algn="ctr"/>
            <a:endParaRPr lang="en-US" sz="2400" dirty="0"/>
          </a:p>
          <a:p>
            <a:r>
              <a:rPr lang="en-US" sz="2400" dirty="0" smtClean="0"/>
              <a:t>Identified Victim – Complainant</a:t>
            </a:r>
          </a:p>
          <a:p>
            <a:endParaRPr lang="en-US" sz="2400" dirty="0"/>
          </a:p>
          <a:p>
            <a:r>
              <a:rPr lang="en-US" sz="2400" dirty="0" smtClean="0"/>
              <a:t>Identified Bystander –Third-Party</a:t>
            </a:r>
          </a:p>
          <a:p>
            <a:endParaRPr lang="en-US" sz="2400" dirty="0"/>
          </a:p>
          <a:p>
            <a:r>
              <a:rPr lang="en-US" sz="2400" dirty="0" smtClean="0"/>
              <a:t>Anonymous Victim or Bystander</a:t>
            </a:r>
          </a:p>
          <a:p>
            <a:endParaRPr lang="en-US" sz="2400" dirty="0"/>
          </a:p>
          <a:p>
            <a:pPr algn="ctr"/>
            <a:r>
              <a:rPr lang="en-US" sz="2400" dirty="0" smtClean="0"/>
              <a:t>To Whom Sexual Conduct Can Be Reported</a:t>
            </a:r>
          </a:p>
          <a:p>
            <a:pPr algn="ctr"/>
            <a:endParaRPr lang="en-US" sz="2400" dirty="0" smtClean="0"/>
          </a:p>
          <a:p>
            <a:r>
              <a:rPr lang="en-US" sz="2400" dirty="0" smtClean="0"/>
              <a:t>Campus Police</a:t>
            </a:r>
          </a:p>
          <a:p>
            <a:r>
              <a:rPr lang="en-US" sz="2400" dirty="0" smtClean="0"/>
              <a:t>Title IX Coordinator</a:t>
            </a:r>
          </a:p>
          <a:p>
            <a:r>
              <a:rPr lang="en-US" sz="2400" dirty="0" smtClean="0"/>
              <a:t>Responsible Employee</a:t>
            </a:r>
          </a:p>
          <a:p>
            <a:r>
              <a:rPr lang="en-US" sz="2400" dirty="0" smtClean="0"/>
              <a:t>Friend or Confidant</a:t>
            </a:r>
            <a:endParaRPr lang="en-US" sz="2400" dirty="0"/>
          </a:p>
          <a:p>
            <a:endParaRPr lang="en-US" sz="2400" dirty="0" smtClean="0"/>
          </a:p>
          <a:p>
            <a:endParaRPr lang="en-US" sz="2400" dirty="0"/>
          </a:p>
          <a:p>
            <a:endParaRPr lang="en-US" sz="2400" dirty="0"/>
          </a:p>
        </p:txBody>
      </p:sp>
    </p:spTree>
    <p:extLst>
      <p:ext uri="{BB962C8B-B14F-4D97-AF65-F5344CB8AC3E}">
        <p14:creationId xmlns:p14="http://schemas.microsoft.com/office/powerpoint/2010/main" val="1325509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295400"/>
            <a:ext cx="7010400" cy="4401205"/>
          </a:xfrm>
          <a:prstGeom prst="rect">
            <a:avLst/>
          </a:prstGeom>
        </p:spPr>
        <p:txBody>
          <a:bodyPr wrap="square">
            <a:spAutoFit/>
          </a:bodyPr>
          <a:lstStyle/>
          <a:p>
            <a:pPr algn="ctr"/>
            <a:r>
              <a:rPr lang="en-US" sz="2000" b="1" dirty="0" smtClean="0"/>
              <a:t>Responsible Employee</a:t>
            </a:r>
          </a:p>
          <a:p>
            <a:pPr algn="ctr"/>
            <a:endParaRPr lang="en-US" sz="2000" b="1" dirty="0"/>
          </a:p>
          <a:p>
            <a:r>
              <a:rPr lang="en-US" sz="2000" b="1" dirty="0" smtClean="0"/>
              <a:t>A Faculty or Staff member who has the </a:t>
            </a:r>
            <a:r>
              <a:rPr lang="en-US" sz="2000" b="1" dirty="0"/>
              <a:t>obligation to report sexual misconduct to the Title IX Coordinator</a:t>
            </a:r>
            <a:r>
              <a:rPr lang="en-US" sz="2000" b="1" dirty="0" smtClean="0"/>
              <a:t>:</a:t>
            </a:r>
          </a:p>
          <a:p>
            <a:endParaRPr lang="en-US" sz="2000" dirty="0"/>
          </a:p>
          <a:p>
            <a:pPr>
              <a:buFont typeface="+mj-lt"/>
              <a:buAutoNum type="arabicPeriod"/>
            </a:pPr>
            <a:r>
              <a:rPr lang="en-US" sz="2000" dirty="0" smtClean="0"/>
              <a:t>President</a:t>
            </a:r>
            <a:r>
              <a:rPr lang="en-US" sz="2000" dirty="0"/>
              <a:t>, Provost, Vice Presidents, and administrative division heads and </a:t>
            </a:r>
            <a:r>
              <a:rPr lang="en-US" sz="2000" dirty="0" smtClean="0"/>
              <a:t>directors</a:t>
            </a:r>
            <a:endParaRPr lang="en-US" sz="2000" dirty="0"/>
          </a:p>
          <a:p>
            <a:pPr>
              <a:buFont typeface="+mj-lt"/>
              <a:buAutoNum type="arabicPeriod"/>
            </a:pPr>
            <a:r>
              <a:rPr lang="en-US" sz="2000" dirty="0"/>
              <a:t>Academic department chairs and deans</a:t>
            </a:r>
          </a:p>
          <a:p>
            <a:pPr>
              <a:buFont typeface="+mj-lt"/>
              <a:buAutoNum type="arabicPeriod"/>
            </a:pPr>
            <a:r>
              <a:rPr lang="en-US" sz="2000" dirty="0"/>
              <a:t>Title IX Council Chair</a:t>
            </a:r>
          </a:p>
          <a:p>
            <a:pPr>
              <a:buFont typeface="+mj-lt"/>
              <a:buAutoNum type="arabicPeriod"/>
            </a:pPr>
            <a:r>
              <a:rPr lang="en-US" sz="2000" dirty="0"/>
              <a:t>Athletic directors and coaches</a:t>
            </a:r>
          </a:p>
          <a:p>
            <a:pPr>
              <a:buFont typeface="+mj-lt"/>
              <a:buAutoNum type="arabicPeriod"/>
            </a:pPr>
            <a:r>
              <a:rPr lang="en-US" sz="2000" dirty="0"/>
              <a:t>Student Affairs </a:t>
            </a:r>
            <a:r>
              <a:rPr lang="en-US" sz="2000" dirty="0" smtClean="0"/>
              <a:t>staff</a:t>
            </a:r>
            <a:endParaRPr lang="en-US" sz="2000" dirty="0"/>
          </a:p>
          <a:p>
            <a:pPr>
              <a:buFont typeface="+mj-lt"/>
              <a:buAutoNum type="arabicPeriod"/>
            </a:pPr>
            <a:r>
              <a:rPr lang="en-US" sz="2000" dirty="0"/>
              <a:t>Campus Police</a:t>
            </a:r>
          </a:p>
          <a:p>
            <a:pPr>
              <a:buFont typeface="+mj-lt"/>
              <a:buAutoNum type="arabicPeriod"/>
            </a:pPr>
            <a:r>
              <a:rPr lang="en-US" sz="2000" dirty="0"/>
              <a:t>Residence Life Staff and Resident Assistants</a:t>
            </a:r>
          </a:p>
          <a:p>
            <a:pPr>
              <a:buFont typeface="+mj-lt"/>
              <a:buAutoNum type="arabicPeriod"/>
            </a:pPr>
            <a:r>
              <a:rPr lang="en-US" sz="2000" dirty="0"/>
              <a:t>Faculty Executive Committee (Chair, Vice Chair, and Secretary)</a:t>
            </a:r>
          </a:p>
        </p:txBody>
      </p:sp>
    </p:spTree>
    <p:extLst>
      <p:ext uri="{BB962C8B-B14F-4D97-AF65-F5344CB8AC3E}">
        <p14:creationId xmlns:p14="http://schemas.microsoft.com/office/powerpoint/2010/main" val="2140948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771</TotalTime>
  <Words>484</Words>
  <Application>Microsoft Office PowerPoint</Application>
  <PresentationFormat>On-screen Show (4:3)</PresentationFormat>
  <Paragraphs>82</Paragraphs>
  <Slides>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Apple Chancery</vt:lpstr>
      <vt:lpstr>Arial</vt:lpstr>
      <vt:lpstr>Calibri</vt:lpstr>
      <vt:lpstr>Courier New</vt:lpstr>
      <vt:lpstr>Times New Roman</vt:lpstr>
      <vt:lpstr>Office Theme</vt:lpstr>
      <vt:lpstr>Campus Safety Is Everyone’s Responsibility</vt:lpstr>
      <vt:lpstr>PowerPoint Presentation</vt:lpstr>
      <vt:lpstr>PowerPoint Presentation</vt:lpstr>
      <vt:lpstr>PowerPoint Presentation</vt:lpstr>
      <vt:lpstr> Talk openly with others about issues related to sexual harassment and other sexual misconduct situations.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Charlene Wages</cp:lastModifiedBy>
  <cp:revision>36</cp:revision>
  <cp:lastPrinted>2015-09-23T17:02:05Z</cp:lastPrinted>
  <dcterms:created xsi:type="dcterms:W3CDTF">2015-09-22T18:48:40Z</dcterms:created>
  <dcterms:modified xsi:type="dcterms:W3CDTF">2024-08-13T02:40:34Z</dcterms:modified>
</cp:coreProperties>
</file>