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79" r:id="rId3"/>
    <p:sldId id="280" r:id="rId4"/>
    <p:sldId id="270" r:id="rId5"/>
    <p:sldId id="277" r:id="rId6"/>
    <p:sldId id="283" r:id="rId7"/>
    <p:sldId id="284" r:id="rId8"/>
    <p:sldId id="276" r:id="rId9"/>
    <p:sldId id="274" r:id="rId10"/>
    <p:sldId id="285" r:id="rId11"/>
    <p:sldId id="286" r:id="rId12"/>
  </p:sldIdLst>
  <p:sldSz cx="9144000" cy="6858000" type="screen4x3"/>
  <p:notesSz cx="7000875" cy="92297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81874" autoAdjust="0"/>
  </p:normalViewPr>
  <p:slideViewPr>
    <p:cSldViewPr>
      <p:cViewPr varScale="1">
        <p:scale>
          <a:sx n="72" d="100"/>
          <a:sy n="72" d="100"/>
        </p:scale>
        <p:origin x="1762" y="43"/>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3713" cy="461487"/>
          </a:xfrm>
          <a:prstGeom prst="rect">
            <a:avLst/>
          </a:prstGeom>
        </p:spPr>
        <p:txBody>
          <a:bodyPr vert="horz" lIns="92264" tIns="46132" rIns="92264" bIns="46132" rtlCol="0"/>
          <a:lstStyle>
            <a:lvl1pPr algn="l">
              <a:defRPr sz="1200"/>
            </a:lvl1pPr>
          </a:lstStyle>
          <a:p>
            <a:endParaRPr lang="en-US"/>
          </a:p>
        </p:txBody>
      </p:sp>
      <p:sp>
        <p:nvSpPr>
          <p:cNvPr id="3" name="Date Placeholder 2"/>
          <p:cNvSpPr>
            <a:spLocks noGrp="1"/>
          </p:cNvSpPr>
          <p:nvPr>
            <p:ph type="dt" idx="1"/>
          </p:nvPr>
        </p:nvSpPr>
        <p:spPr>
          <a:xfrm>
            <a:off x="3965542" y="0"/>
            <a:ext cx="3033713" cy="461487"/>
          </a:xfrm>
          <a:prstGeom prst="rect">
            <a:avLst/>
          </a:prstGeom>
        </p:spPr>
        <p:txBody>
          <a:bodyPr vert="horz" lIns="92264" tIns="46132" rIns="92264" bIns="46132" rtlCol="0"/>
          <a:lstStyle>
            <a:lvl1pPr algn="r">
              <a:defRPr sz="1200"/>
            </a:lvl1pPr>
          </a:lstStyle>
          <a:p>
            <a:fld id="{D648EE45-A9D8-4AB5-9C9F-D2415BC243C0}" type="datetimeFigureOut">
              <a:rPr lang="en-US" smtClean="0"/>
              <a:t>3/28/2025</a:t>
            </a:fld>
            <a:endParaRPr lang="en-US"/>
          </a:p>
        </p:txBody>
      </p:sp>
      <p:sp>
        <p:nvSpPr>
          <p:cNvPr id="4" name="Slide Image Placeholder 3"/>
          <p:cNvSpPr>
            <a:spLocks noGrp="1" noRot="1" noChangeAspect="1"/>
          </p:cNvSpPr>
          <p:nvPr>
            <p:ph type="sldImg" idx="2"/>
          </p:nvPr>
        </p:nvSpPr>
        <p:spPr>
          <a:xfrm>
            <a:off x="1193800" y="692150"/>
            <a:ext cx="4613275" cy="3460750"/>
          </a:xfrm>
          <a:prstGeom prst="rect">
            <a:avLst/>
          </a:prstGeom>
          <a:noFill/>
          <a:ln w="12700">
            <a:solidFill>
              <a:prstClr val="black"/>
            </a:solidFill>
          </a:ln>
        </p:spPr>
        <p:txBody>
          <a:bodyPr vert="horz" lIns="92264" tIns="46132" rIns="92264" bIns="46132" rtlCol="0" anchor="ctr"/>
          <a:lstStyle/>
          <a:p>
            <a:endParaRPr lang="en-US"/>
          </a:p>
        </p:txBody>
      </p:sp>
      <p:sp>
        <p:nvSpPr>
          <p:cNvPr id="5" name="Notes Placeholder 4"/>
          <p:cNvSpPr>
            <a:spLocks noGrp="1"/>
          </p:cNvSpPr>
          <p:nvPr>
            <p:ph type="body" sz="quarter" idx="3"/>
          </p:nvPr>
        </p:nvSpPr>
        <p:spPr>
          <a:xfrm>
            <a:off x="700088" y="4384120"/>
            <a:ext cx="5600700" cy="4153377"/>
          </a:xfrm>
          <a:prstGeom prst="rect">
            <a:avLst/>
          </a:prstGeom>
        </p:spPr>
        <p:txBody>
          <a:bodyPr vert="horz" lIns="92264" tIns="46132" rIns="92264" bIns="4613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66637"/>
            <a:ext cx="3033713" cy="461487"/>
          </a:xfrm>
          <a:prstGeom prst="rect">
            <a:avLst/>
          </a:prstGeom>
        </p:spPr>
        <p:txBody>
          <a:bodyPr vert="horz" lIns="92264" tIns="46132" rIns="92264" bIns="46132" rtlCol="0" anchor="b"/>
          <a:lstStyle>
            <a:lvl1pPr algn="l">
              <a:defRPr sz="1200"/>
            </a:lvl1pPr>
          </a:lstStyle>
          <a:p>
            <a:endParaRPr lang="en-US"/>
          </a:p>
        </p:txBody>
      </p:sp>
      <p:sp>
        <p:nvSpPr>
          <p:cNvPr id="7" name="Slide Number Placeholder 6"/>
          <p:cNvSpPr>
            <a:spLocks noGrp="1"/>
          </p:cNvSpPr>
          <p:nvPr>
            <p:ph type="sldNum" sz="quarter" idx="5"/>
          </p:nvPr>
        </p:nvSpPr>
        <p:spPr>
          <a:xfrm>
            <a:off x="3965542" y="8766637"/>
            <a:ext cx="3033713" cy="461487"/>
          </a:xfrm>
          <a:prstGeom prst="rect">
            <a:avLst/>
          </a:prstGeom>
        </p:spPr>
        <p:txBody>
          <a:bodyPr vert="horz" lIns="92264" tIns="46132" rIns="92264" bIns="46132" rtlCol="0" anchor="b"/>
          <a:lstStyle>
            <a:lvl1pPr algn="r">
              <a:defRPr sz="1200"/>
            </a:lvl1pPr>
          </a:lstStyle>
          <a:p>
            <a:fld id="{80C8765F-632D-4C21-A817-4F8A23C779DA}" type="slidenum">
              <a:rPr lang="en-US" smtClean="0"/>
              <a:t>‹#›</a:t>
            </a:fld>
            <a:endParaRPr lang="en-US"/>
          </a:p>
        </p:txBody>
      </p:sp>
    </p:spTree>
    <p:extLst>
      <p:ext uri="{BB962C8B-B14F-4D97-AF65-F5344CB8AC3E}">
        <p14:creationId xmlns:p14="http://schemas.microsoft.com/office/powerpoint/2010/main" val="2376779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C8765F-632D-4C21-A817-4F8A23C779DA}" type="slidenum">
              <a:rPr lang="en-US" smtClean="0"/>
              <a:t>1</a:t>
            </a:fld>
            <a:endParaRPr lang="en-US"/>
          </a:p>
        </p:txBody>
      </p:sp>
    </p:spTree>
    <p:extLst>
      <p:ext uri="{BB962C8B-B14F-4D97-AF65-F5344CB8AC3E}">
        <p14:creationId xmlns:p14="http://schemas.microsoft.com/office/powerpoint/2010/main" val="1412373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all parties involved do not </a:t>
            </a:r>
            <a:r>
              <a:rPr lang="en-US" baseline="0" dirty="0" smtClean="0"/>
              <a:t>CONSENT to the behavior.</a:t>
            </a:r>
          </a:p>
          <a:p>
            <a:endParaRPr lang="en-US" baseline="0" dirty="0" smtClean="0"/>
          </a:p>
          <a:p>
            <a:r>
              <a:rPr lang="en-US" baseline="0" dirty="0" smtClean="0"/>
              <a:t>If you don’t like something tell the person you are with in a respectful and forceful way.  If the person continues the behavior, leave the situation.  If you see someone who is in a situation where they seem to be uncomfortable go to their assistance.  Seek the assistance of law enforcement if the situation seems unsafe.</a:t>
            </a:r>
            <a:endParaRPr lang="en-US" dirty="0"/>
          </a:p>
        </p:txBody>
      </p:sp>
      <p:sp>
        <p:nvSpPr>
          <p:cNvPr id="4" name="Slide Number Placeholder 3"/>
          <p:cNvSpPr>
            <a:spLocks noGrp="1"/>
          </p:cNvSpPr>
          <p:nvPr>
            <p:ph type="sldNum" sz="quarter" idx="10"/>
          </p:nvPr>
        </p:nvSpPr>
        <p:spPr/>
        <p:txBody>
          <a:bodyPr/>
          <a:lstStyle/>
          <a:p>
            <a:fld id="{80C8765F-632D-4C21-A817-4F8A23C779DA}" type="slidenum">
              <a:rPr lang="en-US" smtClean="0"/>
              <a:t>4</a:t>
            </a:fld>
            <a:endParaRPr lang="en-US"/>
          </a:p>
        </p:txBody>
      </p:sp>
    </p:spTree>
    <p:extLst>
      <p:ext uri="{BB962C8B-B14F-4D97-AF65-F5344CB8AC3E}">
        <p14:creationId xmlns:p14="http://schemas.microsoft.com/office/powerpoint/2010/main" val="3099946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C8765F-632D-4C21-A817-4F8A23C779DA}" type="slidenum">
              <a:rPr lang="en-US" smtClean="0"/>
              <a:t>9</a:t>
            </a:fld>
            <a:endParaRPr lang="en-US"/>
          </a:p>
        </p:txBody>
      </p:sp>
    </p:spTree>
    <p:extLst>
      <p:ext uri="{BB962C8B-B14F-4D97-AF65-F5344CB8AC3E}">
        <p14:creationId xmlns:p14="http://schemas.microsoft.com/office/powerpoint/2010/main" val="3291774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CF17F3-B4EF-455F-B40A-40A637AFF008}"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707B44-3227-4630-9674-03753ADD96C3}" type="slidenum">
              <a:rPr lang="en-US" smtClean="0"/>
              <a:t>‹#›</a:t>
            </a:fld>
            <a:endParaRPr lang="en-US"/>
          </a:p>
        </p:txBody>
      </p:sp>
    </p:spTree>
    <p:extLst>
      <p:ext uri="{BB962C8B-B14F-4D97-AF65-F5344CB8AC3E}">
        <p14:creationId xmlns:p14="http://schemas.microsoft.com/office/powerpoint/2010/main" val="2194663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CF17F3-B4EF-455F-B40A-40A637AFF008}"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707B44-3227-4630-9674-03753ADD96C3}" type="slidenum">
              <a:rPr lang="en-US" smtClean="0"/>
              <a:t>‹#›</a:t>
            </a:fld>
            <a:endParaRPr lang="en-US"/>
          </a:p>
        </p:txBody>
      </p:sp>
    </p:spTree>
    <p:extLst>
      <p:ext uri="{BB962C8B-B14F-4D97-AF65-F5344CB8AC3E}">
        <p14:creationId xmlns:p14="http://schemas.microsoft.com/office/powerpoint/2010/main" val="648156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CF17F3-B4EF-455F-B40A-40A637AFF008}"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707B44-3227-4630-9674-03753ADD96C3}" type="slidenum">
              <a:rPr lang="en-US" smtClean="0"/>
              <a:t>‹#›</a:t>
            </a:fld>
            <a:endParaRPr lang="en-US"/>
          </a:p>
        </p:txBody>
      </p:sp>
    </p:spTree>
    <p:extLst>
      <p:ext uri="{BB962C8B-B14F-4D97-AF65-F5344CB8AC3E}">
        <p14:creationId xmlns:p14="http://schemas.microsoft.com/office/powerpoint/2010/main" val="1428404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CF17F3-B4EF-455F-B40A-40A637AFF008}"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707B44-3227-4630-9674-03753ADD96C3}" type="slidenum">
              <a:rPr lang="en-US" smtClean="0"/>
              <a:t>‹#›</a:t>
            </a:fld>
            <a:endParaRPr lang="en-US"/>
          </a:p>
        </p:txBody>
      </p:sp>
    </p:spTree>
    <p:extLst>
      <p:ext uri="{BB962C8B-B14F-4D97-AF65-F5344CB8AC3E}">
        <p14:creationId xmlns:p14="http://schemas.microsoft.com/office/powerpoint/2010/main" val="368153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CF17F3-B4EF-455F-B40A-40A637AFF008}"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707B44-3227-4630-9674-03753ADD96C3}" type="slidenum">
              <a:rPr lang="en-US" smtClean="0"/>
              <a:t>‹#›</a:t>
            </a:fld>
            <a:endParaRPr lang="en-US"/>
          </a:p>
        </p:txBody>
      </p:sp>
    </p:spTree>
    <p:extLst>
      <p:ext uri="{BB962C8B-B14F-4D97-AF65-F5344CB8AC3E}">
        <p14:creationId xmlns:p14="http://schemas.microsoft.com/office/powerpoint/2010/main" val="3569951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CF17F3-B4EF-455F-B40A-40A637AFF008}" type="datetimeFigureOut">
              <a:rPr lang="en-US" smtClean="0"/>
              <a:t>3/28/2025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707B44-3227-4630-9674-03753ADD96C3}" type="slidenum">
              <a:rPr lang="en-US" smtClean="0"/>
              <a:t>‹#›</a:t>
            </a:fld>
            <a:endParaRPr lang="en-US"/>
          </a:p>
        </p:txBody>
      </p:sp>
    </p:spTree>
    <p:extLst>
      <p:ext uri="{BB962C8B-B14F-4D97-AF65-F5344CB8AC3E}">
        <p14:creationId xmlns:p14="http://schemas.microsoft.com/office/powerpoint/2010/main" val="2008504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CF17F3-B4EF-455F-B40A-40A637AFF008}" type="datetimeFigureOut">
              <a:rPr lang="en-US" smtClean="0"/>
              <a:t>3/28/2025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707B44-3227-4630-9674-03753ADD96C3}" type="slidenum">
              <a:rPr lang="en-US" smtClean="0"/>
              <a:t>‹#›</a:t>
            </a:fld>
            <a:endParaRPr lang="en-US"/>
          </a:p>
        </p:txBody>
      </p:sp>
    </p:spTree>
    <p:extLst>
      <p:ext uri="{BB962C8B-B14F-4D97-AF65-F5344CB8AC3E}">
        <p14:creationId xmlns:p14="http://schemas.microsoft.com/office/powerpoint/2010/main" val="572533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CF17F3-B4EF-455F-B40A-40A637AFF008}" type="datetimeFigureOut">
              <a:rPr lang="en-US" smtClean="0"/>
              <a:t>3/28/2025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707B44-3227-4630-9674-03753ADD96C3}" type="slidenum">
              <a:rPr lang="en-US" smtClean="0"/>
              <a:t>‹#›</a:t>
            </a:fld>
            <a:endParaRPr lang="en-US"/>
          </a:p>
        </p:txBody>
      </p:sp>
    </p:spTree>
    <p:extLst>
      <p:ext uri="{BB962C8B-B14F-4D97-AF65-F5344CB8AC3E}">
        <p14:creationId xmlns:p14="http://schemas.microsoft.com/office/powerpoint/2010/main" val="3943526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CF17F3-B4EF-455F-B40A-40A637AFF008}" type="datetimeFigureOut">
              <a:rPr lang="en-US" smtClean="0"/>
              <a:t>3/28/2025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707B44-3227-4630-9674-03753ADD96C3}" type="slidenum">
              <a:rPr lang="en-US" smtClean="0"/>
              <a:t>‹#›</a:t>
            </a:fld>
            <a:endParaRPr lang="en-US"/>
          </a:p>
        </p:txBody>
      </p:sp>
    </p:spTree>
    <p:extLst>
      <p:ext uri="{BB962C8B-B14F-4D97-AF65-F5344CB8AC3E}">
        <p14:creationId xmlns:p14="http://schemas.microsoft.com/office/powerpoint/2010/main" val="451134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CF17F3-B4EF-455F-B40A-40A637AFF008}" type="datetimeFigureOut">
              <a:rPr lang="en-US" smtClean="0"/>
              <a:t>3/28/2025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707B44-3227-4630-9674-03753ADD96C3}" type="slidenum">
              <a:rPr lang="en-US" smtClean="0"/>
              <a:t>‹#›</a:t>
            </a:fld>
            <a:endParaRPr lang="en-US"/>
          </a:p>
        </p:txBody>
      </p:sp>
    </p:spTree>
    <p:extLst>
      <p:ext uri="{BB962C8B-B14F-4D97-AF65-F5344CB8AC3E}">
        <p14:creationId xmlns:p14="http://schemas.microsoft.com/office/powerpoint/2010/main" val="370914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CF17F3-B4EF-455F-B40A-40A637AFF008}" type="datetimeFigureOut">
              <a:rPr lang="en-US" smtClean="0"/>
              <a:t>3/28/2025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707B44-3227-4630-9674-03753ADD96C3}" type="slidenum">
              <a:rPr lang="en-US" smtClean="0"/>
              <a:t>‹#›</a:t>
            </a:fld>
            <a:endParaRPr lang="en-US"/>
          </a:p>
        </p:txBody>
      </p:sp>
    </p:spTree>
    <p:extLst>
      <p:ext uri="{BB962C8B-B14F-4D97-AF65-F5344CB8AC3E}">
        <p14:creationId xmlns:p14="http://schemas.microsoft.com/office/powerpoint/2010/main" val="2592039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CF17F3-B4EF-455F-B40A-40A637AFF008}" type="datetimeFigureOut">
              <a:rPr lang="en-US" smtClean="0"/>
              <a:t>3/28/2025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707B44-3227-4630-9674-03753ADD96C3}" type="slidenum">
              <a:rPr lang="en-US" smtClean="0"/>
              <a:t>‹#›</a:t>
            </a:fld>
            <a:endParaRPr lang="en-US"/>
          </a:p>
        </p:txBody>
      </p:sp>
    </p:spTree>
    <p:extLst>
      <p:ext uri="{BB962C8B-B14F-4D97-AF65-F5344CB8AC3E}">
        <p14:creationId xmlns:p14="http://schemas.microsoft.com/office/powerpoint/2010/main" val="12508119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www.fmarion.edu/safe"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fmarion.edu/safe/"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1"/>
            <a:ext cx="7772400" cy="2533650"/>
          </a:xfrm>
        </p:spPr>
        <p:txBody>
          <a:bodyPr>
            <a:normAutofit/>
          </a:bodyPr>
          <a:lstStyle/>
          <a:p>
            <a:r>
              <a:rPr lang="en-US" sz="5400" dirty="0" smtClean="0">
                <a:solidFill>
                  <a:srgbClr val="0070C0"/>
                </a:solidFill>
                <a:latin typeface="Apple Chancery" panose="03020702040506060504" pitchFamily="66" charset="0"/>
              </a:rPr>
              <a:t>Campus Safety Is Everyone’s Responsibility</a:t>
            </a:r>
            <a:endParaRPr lang="en-US" sz="5400" dirty="0">
              <a:solidFill>
                <a:srgbClr val="0070C0"/>
              </a:solidFill>
              <a:latin typeface="Apple Chancery" panose="03020702040506060504" pitchFamily="66" charset="0"/>
            </a:endParaRPr>
          </a:p>
        </p:txBody>
      </p:sp>
      <p:sp>
        <p:nvSpPr>
          <p:cNvPr id="3" name="Subtitle 2"/>
          <p:cNvSpPr>
            <a:spLocks noGrp="1"/>
          </p:cNvSpPr>
          <p:nvPr>
            <p:ph type="subTitle" idx="1"/>
          </p:nvPr>
        </p:nvSpPr>
        <p:spPr/>
        <p:txBody>
          <a:bodyPr>
            <a:normAutofit fontScale="92500" lnSpcReduction="10000"/>
          </a:bodyPr>
          <a:lstStyle/>
          <a:p>
            <a:endParaRPr lang="en-US" dirty="0" smtClean="0"/>
          </a:p>
          <a:p>
            <a:r>
              <a:rPr lang="en-US" sz="4400" dirty="0" smtClean="0">
                <a:solidFill>
                  <a:srgbClr val="0070C0"/>
                </a:solidFill>
              </a:rPr>
              <a:t>Title IX, Campus Safety, Campus Civility</a:t>
            </a:r>
          </a:p>
          <a:p>
            <a:endParaRPr lang="en-US" dirty="0"/>
          </a:p>
        </p:txBody>
      </p:sp>
    </p:spTree>
    <p:extLst>
      <p:ext uri="{BB962C8B-B14F-4D97-AF65-F5344CB8AC3E}">
        <p14:creationId xmlns:p14="http://schemas.microsoft.com/office/powerpoint/2010/main" val="6211725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194379044"/>
              </p:ext>
            </p:extLst>
          </p:nvPr>
        </p:nvGraphicFramePr>
        <p:xfrm>
          <a:off x="457200" y="381001"/>
          <a:ext cx="8153400" cy="6582461"/>
        </p:xfrm>
        <a:graphic>
          <a:graphicData uri="http://schemas.openxmlformats.org/drawingml/2006/table">
            <a:tbl>
              <a:tblPr firstRow="1" firstCol="1" bandRow="1">
                <a:tableStyleId>{5C22544A-7EE6-4342-B048-85BDC9FD1C3A}</a:tableStyleId>
              </a:tblPr>
              <a:tblGrid>
                <a:gridCol w="41910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tblGrid>
              <a:tr h="4571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a:effectLst/>
                        </a:rPr>
                        <a:t>Chair of </a:t>
                      </a:r>
                      <a:r>
                        <a:rPr lang="en-US" sz="2400" dirty="0" smtClean="0">
                          <a:effectLst/>
                        </a:rPr>
                        <a:t>the  Title IX Council</a:t>
                      </a:r>
                      <a:endParaRPr lang="en-US" sz="2400" dirty="0" smtClean="0">
                        <a:effectLst/>
                        <a:latin typeface="+mn-lt"/>
                        <a:ea typeface="Calibri"/>
                        <a:cs typeface="Times New Roman"/>
                      </a:endParaRPr>
                    </a:p>
                    <a:p>
                      <a:pPr marL="0" marR="0">
                        <a:spcBef>
                          <a:spcPts val="0"/>
                        </a:spcBef>
                        <a:spcAft>
                          <a:spcPts val="0"/>
                        </a:spcAft>
                      </a:pPr>
                      <a:endParaRPr lang="en-US" sz="2400"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2400" dirty="0">
                          <a:effectLst/>
                        </a:rPr>
                        <a:t>Dr. Beckie </a:t>
                      </a:r>
                      <a:r>
                        <a:rPr lang="en-US" sz="2400" dirty="0" smtClean="0">
                          <a:effectLst/>
                        </a:rPr>
                        <a:t>Flannagan</a:t>
                      </a:r>
                      <a:endParaRPr lang="en-US" sz="2400" dirty="0">
                        <a:effectLst/>
                      </a:endParaRPr>
                    </a:p>
                  </a:txBody>
                  <a:tcPr marL="68580" marR="68580" marT="0" marB="0"/>
                </a:tc>
                <a:extLst>
                  <a:ext uri="{0D108BD9-81ED-4DB2-BD59-A6C34878D82A}">
                    <a16:rowId xmlns:a16="http://schemas.microsoft.com/office/drawing/2014/main" val="10000"/>
                  </a:ext>
                </a:extLst>
              </a:tr>
              <a:tr h="487679">
                <a:tc>
                  <a:txBody>
                    <a:bodyPr/>
                    <a:lstStyle/>
                    <a:p>
                      <a:pPr marL="0" marR="0">
                        <a:spcBef>
                          <a:spcPts val="0"/>
                        </a:spcBef>
                        <a:spcAft>
                          <a:spcPts val="0"/>
                        </a:spcAft>
                      </a:pPr>
                      <a:r>
                        <a:rPr lang="en-US" sz="2400" dirty="0" smtClean="0">
                          <a:effectLst/>
                        </a:rPr>
                        <a:t>Provost</a:t>
                      </a:r>
                      <a:endParaRPr lang="en-US" sz="2400"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2400" dirty="0">
                          <a:effectLst/>
                        </a:rPr>
                        <a:t>Dr. </a:t>
                      </a:r>
                      <a:r>
                        <a:rPr lang="en-US" sz="2400" dirty="0" smtClean="0">
                          <a:effectLst/>
                        </a:rPr>
                        <a:t>Alissa Warters</a:t>
                      </a:r>
                      <a:endParaRPr lang="en-US" sz="2400" dirty="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509766">
                <a:tc>
                  <a:txBody>
                    <a:bodyPr/>
                    <a:lstStyle/>
                    <a:p>
                      <a:pPr marL="0" marR="0">
                        <a:spcBef>
                          <a:spcPts val="0"/>
                        </a:spcBef>
                        <a:spcAft>
                          <a:spcPts val="0"/>
                        </a:spcAft>
                      </a:pPr>
                      <a:r>
                        <a:rPr lang="en-US" sz="2400" dirty="0">
                          <a:effectLst/>
                        </a:rPr>
                        <a:t>Vice </a:t>
                      </a:r>
                      <a:r>
                        <a:rPr lang="en-US" sz="2400" dirty="0" smtClean="0">
                          <a:effectLst/>
                        </a:rPr>
                        <a:t>Pres for </a:t>
                      </a:r>
                      <a:r>
                        <a:rPr lang="en-US" sz="2400" dirty="0">
                          <a:effectLst/>
                        </a:rPr>
                        <a:t>Student </a:t>
                      </a:r>
                      <a:r>
                        <a:rPr lang="en-US" sz="2400" dirty="0" smtClean="0">
                          <a:effectLst/>
                        </a:rPr>
                        <a:t>Life</a:t>
                      </a:r>
                      <a:endParaRPr lang="en-US" sz="2400"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2400" dirty="0" smtClean="0">
                          <a:effectLst/>
                          <a:latin typeface="+mn-lt"/>
                          <a:ea typeface="+mn-ea"/>
                          <a:cs typeface="+mn-cs"/>
                        </a:rPr>
                        <a:t>LaTasha</a:t>
                      </a:r>
                      <a:r>
                        <a:rPr lang="en-US" sz="2400" baseline="0" dirty="0" smtClean="0">
                          <a:effectLst/>
                          <a:latin typeface="+mn-lt"/>
                          <a:ea typeface="+mn-ea"/>
                          <a:cs typeface="+mn-cs"/>
                        </a:rPr>
                        <a:t> Brand</a:t>
                      </a:r>
                      <a:endParaRPr lang="en-US" sz="240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570180">
                <a:tc>
                  <a:txBody>
                    <a:bodyPr/>
                    <a:lstStyle/>
                    <a:p>
                      <a:pPr marL="0" marR="0">
                        <a:spcBef>
                          <a:spcPts val="0"/>
                        </a:spcBef>
                        <a:spcAft>
                          <a:spcPts val="0"/>
                        </a:spcAft>
                      </a:pPr>
                      <a:r>
                        <a:rPr lang="en-US" sz="2400" dirty="0">
                          <a:effectLst/>
                        </a:rPr>
                        <a:t>General Counsel </a:t>
                      </a:r>
                      <a:endParaRPr lang="en-US" sz="2400"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2400" dirty="0" smtClean="0">
                          <a:effectLst/>
                        </a:rPr>
                        <a:t>Wallace Jordan, </a:t>
                      </a:r>
                      <a:r>
                        <a:rPr lang="en-US" sz="2400" dirty="0">
                          <a:effectLst/>
                        </a:rPr>
                        <a:t>JD</a:t>
                      </a:r>
                      <a:endParaRPr lang="en-US" sz="2400" dirty="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515002">
                <a:tc>
                  <a:txBody>
                    <a:bodyPr/>
                    <a:lstStyle/>
                    <a:p>
                      <a:pPr marL="0" marR="0">
                        <a:spcBef>
                          <a:spcPts val="0"/>
                        </a:spcBef>
                        <a:spcAft>
                          <a:spcPts val="0"/>
                        </a:spcAft>
                      </a:pPr>
                      <a:r>
                        <a:rPr lang="en-US" sz="2400" dirty="0">
                          <a:effectLst/>
                        </a:rPr>
                        <a:t>Director, Counseling </a:t>
                      </a:r>
                      <a:r>
                        <a:rPr lang="en-US" sz="2400" dirty="0" smtClean="0">
                          <a:effectLst/>
                        </a:rPr>
                        <a:t>&amp;Testing</a:t>
                      </a:r>
                      <a:endParaRPr lang="en-US" sz="2400"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2400" dirty="0">
                          <a:effectLst/>
                        </a:rPr>
                        <a:t>Dr. </a:t>
                      </a:r>
                      <a:r>
                        <a:rPr lang="en-US" sz="2400" dirty="0" smtClean="0">
                          <a:effectLst/>
                        </a:rPr>
                        <a:t>William Hunter</a:t>
                      </a:r>
                      <a:endParaRPr lang="en-US" sz="2400" dirty="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551787">
                <a:tc>
                  <a:txBody>
                    <a:bodyPr/>
                    <a:lstStyle/>
                    <a:p>
                      <a:pPr marL="0" marR="0">
                        <a:spcBef>
                          <a:spcPts val="0"/>
                        </a:spcBef>
                        <a:spcAft>
                          <a:spcPts val="0"/>
                        </a:spcAft>
                      </a:pPr>
                      <a:r>
                        <a:rPr lang="en-US" sz="2400" dirty="0">
                          <a:effectLst/>
                        </a:rPr>
                        <a:t>Chief of Campus </a:t>
                      </a:r>
                      <a:r>
                        <a:rPr lang="en-US" sz="2400" dirty="0" smtClean="0">
                          <a:effectLst/>
                        </a:rPr>
                        <a:t>Police</a:t>
                      </a:r>
                      <a:endParaRPr lang="en-US" sz="2400"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2400" dirty="0">
                          <a:effectLst/>
                        </a:rPr>
                        <a:t>Mr. Donald Tarbell</a:t>
                      </a:r>
                      <a:endParaRPr lang="en-US" sz="2400" dirty="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r h="685838">
                <a:tc>
                  <a:txBody>
                    <a:bodyPr/>
                    <a:lstStyle/>
                    <a:p>
                      <a:pPr marL="0" marR="0">
                        <a:spcBef>
                          <a:spcPts val="0"/>
                        </a:spcBef>
                        <a:spcAft>
                          <a:spcPts val="0"/>
                        </a:spcAft>
                      </a:pPr>
                      <a:r>
                        <a:rPr lang="en-US" sz="2400" dirty="0" smtClean="0">
                          <a:effectLst/>
                        </a:rPr>
                        <a:t>Sr. </a:t>
                      </a:r>
                      <a:r>
                        <a:rPr lang="en-US" sz="2400" dirty="0">
                          <a:effectLst/>
                        </a:rPr>
                        <a:t>NCAA Woman </a:t>
                      </a:r>
                      <a:r>
                        <a:rPr lang="en-US" sz="2400" dirty="0" smtClean="0">
                          <a:effectLst/>
                        </a:rPr>
                        <a:t>Administrator</a:t>
                      </a:r>
                      <a:endParaRPr lang="en-US" sz="2400"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2400" dirty="0">
                          <a:effectLst/>
                        </a:rPr>
                        <a:t>Ms. Stacey Vallee, </a:t>
                      </a:r>
                      <a:r>
                        <a:rPr lang="en-US" sz="2400" dirty="0" smtClean="0">
                          <a:effectLst/>
                        </a:rPr>
                        <a:t>Head Coach </a:t>
                      </a:r>
                      <a:r>
                        <a:rPr lang="en-US" sz="2400" dirty="0">
                          <a:effectLst/>
                        </a:rPr>
                        <a:t>Women’s Softball</a:t>
                      </a:r>
                      <a:endParaRPr lang="en-US" sz="2400" dirty="0">
                        <a:effectLst/>
                        <a:latin typeface="Calibri"/>
                        <a:ea typeface="Calibri"/>
                        <a:cs typeface="Times New Roman"/>
                      </a:endParaRPr>
                    </a:p>
                  </a:txBody>
                  <a:tcPr marL="68580" marR="68580" marT="0" marB="0"/>
                </a:tc>
                <a:extLst>
                  <a:ext uri="{0D108BD9-81ED-4DB2-BD59-A6C34878D82A}">
                    <a16:rowId xmlns:a16="http://schemas.microsoft.com/office/drawing/2014/main" val="10006"/>
                  </a:ext>
                </a:extLst>
              </a:tr>
              <a:tr h="475588">
                <a:tc>
                  <a:txBody>
                    <a:bodyPr/>
                    <a:lstStyle/>
                    <a:p>
                      <a:pPr marL="0" marR="0">
                        <a:spcBef>
                          <a:spcPts val="0"/>
                        </a:spcBef>
                        <a:spcAft>
                          <a:spcPts val="0"/>
                        </a:spcAft>
                      </a:pPr>
                      <a:r>
                        <a:rPr lang="en-US" sz="2400" dirty="0">
                          <a:effectLst/>
                        </a:rPr>
                        <a:t>President, Student </a:t>
                      </a:r>
                      <a:r>
                        <a:rPr lang="en-US" sz="2400" dirty="0" smtClean="0">
                          <a:effectLst/>
                        </a:rPr>
                        <a:t>Government</a:t>
                      </a:r>
                      <a:endParaRPr lang="en-US" sz="2400"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2400" dirty="0" smtClean="0">
                          <a:effectLst/>
                        </a:rPr>
                        <a:t>Pending SGA election</a:t>
                      </a:r>
                      <a:endParaRPr lang="en-US" sz="2400" dirty="0">
                        <a:effectLst/>
                        <a:latin typeface="Calibri"/>
                        <a:ea typeface="Calibri"/>
                        <a:cs typeface="Times New Roman"/>
                      </a:endParaRPr>
                    </a:p>
                  </a:txBody>
                  <a:tcPr marL="68580" marR="68580" marT="0" marB="0"/>
                </a:tc>
                <a:extLst>
                  <a:ext uri="{0D108BD9-81ED-4DB2-BD59-A6C34878D82A}">
                    <a16:rowId xmlns:a16="http://schemas.microsoft.com/office/drawing/2014/main" val="10007"/>
                  </a:ext>
                </a:extLst>
              </a:tr>
              <a:tr h="2009419">
                <a:tc>
                  <a:txBody>
                    <a:bodyPr/>
                    <a:lstStyle/>
                    <a:p>
                      <a:pPr marL="0" marR="0">
                        <a:spcBef>
                          <a:spcPts val="0"/>
                        </a:spcBef>
                        <a:spcAft>
                          <a:spcPts val="0"/>
                        </a:spcAft>
                      </a:pPr>
                      <a:r>
                        <a:rPr lang="en-US" sz="2400" dirty="0" smtClean="0">
                          <a:effectLst/>
                        </a:rPr>
                        <a:t>Elected Members (2-yr term):</a:t>
                      </a:r>
                      <a:endParaRPr lang="en-US" sz="2400" dirty="0">
                        <a:effectLst/>
                      </a:endParaRPr>
                    </a:p>
                    <a:p>
                      <a:pPr marL="0" marR="0">
                        <a:spcBef>
                          <a:spcPts val="0"/>
                        </a:spcBef>
                        <a:spcAft>
                          <a:spcPts val="0"/>
                        </a:spcAft>
                      </a:pPr>
                      <a:r>
                        <a:rPr lang="en-US" sz="2400" dirty="0">
                          <a:effectLst/>
                        </a:rPr>
                        <a:t>   Staff Advisory Council**</a:t>
                      </a:r>
                    </a:p>
                    <a:p>
                      <a:pPr marL="0" marR="0">
                        <a:spcBef>
                          <a:spcPts val="0"/>
                        </a:spcBef>
                        <a:spcAft>
                          <a:spcPts val="0"/>
                        </a:spcAft>
                      </a:pPr>
                      <a:r>
                        <a:rPr lang="en-US" sz="2400" dirty="0">
                          <a:effectLst/>
                        </a:rPr>
                        <a:t>   Faculty**	</a:t>
                      </a:r>
                    </a:p>
                    <a:p>
                      <a:pPr marL="0" marR="0">
                        <a:spcBef>
                          <a:spcPts val="0"/>
                        </a:spcBef>
                        <a:spcAft>
                          <a:spcPts val="0"/>
                        </a:spcAft>
                      </a:pPr>
                      <a:r>
                        <a:rPr lang="en-US" sz="2400" dirty="0">
                          <a:effectLst/>
                        </a:rPr>
                        <a:t>   Student Government </a:t>
                      </a:r>
                      <a:r>
                        <a:rPr lang="en-US" sz="2400" dirty="0" smtClean="0">
                          <a:effectLst/>
                        </a:rPr>
                        <a:t>**</a:t>
                      </a:r>
                      <a:r>
                        <a:rPr lang="en-US" sz="2400" dirty="0">
                          <a:effectLst/>
                        </a:rPr>
                        <a:t> </a:t>
                      </a:r>
                      <a:endParaRPr lang="en-US" sz="2400"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2400" dirty="0">
                          <a:effectLst/>
                        </a:rPr>
                        <a:t> </a:t>
                      </a:r>
                    </a:p>
                    <a:p>
                      <a:pPr marL="0" marR="0">
                        <a:spcBef>
                          <a:spcPts val="0"/>
                        </a:spcBef>
                        <a:spcAft>
                          <a:spcPts val="0"/>
                        </a:spcAft>
                      </a:pPr>
                      <a:r>
                        <a:rPr lang="en-US" sz="2400" dirty="0">
                          <a:effectLst/>
                        </a:rPr>
                        <a:t>Ms. </a:t>
                      </a:r>
                      <a:r>
                        <a:rPr lang="en-US" sz="2400" dirty="0" smtClean="0">
                          <a:effectLst/>
                        </a:rPr>
                        <a:t>Haieasha</a:t>
                      </a:r>
                      <a:r>
                        <a:rPr lang="en-US" sz="2400" baseline="0" dirty="0" smtClean="0">
                          <a:effectLst/>
                        </a:rPr>
                        <a:t> Singletary</a:t>
                      </a:r>
                      <a:r>
                        <a:rPr lang="en-US" sz="2400" dirty="0" smtClean="0">
                          <a:effectLst/>
                        </a:rPr>
                        <a:t>,</a:t>
                      </a:r>
                      <a:endParaRPr lang="en-US" sz="2400" dirty="0">
                        <a:effectLst/>
                      </a:endParaRPr>
                    </a:p>
                    <a:p>
                      <a:pPr marL="0" marR="0">
                        <a:spcBef>
                          <a:spcPts val="0"/>
                        </a:spcBef>
                        <a:spcAft>
                          <a:spcPts val="0"/>
                        </a:spcAft>
                      </a:pPr>
                      <a:r>
                        <a:rPr lang="en-US" sz="2400" dirty="0">
                          <a:effectLst/>
                        </a:rPr>
                        <a:t>Dr. </a:t>
                      </a:r>
                      <a:r>
                        <a:rPr lang="en-US" sz="2400" dirty="0" smtClean="0">
                          <a:effectLst/>
                        </a:rPr>
                        <a:t>Tom Fitzkee- Math</a:t>
                      </a:r>
                      <a:endParaRPr lang="en-US" sz="2400" dirty="0">
                        <a:effectLst/>
                      </a:endParaRPr>
                    </a:p>
                    <a:p>
                      <a:pPr marL="0" marR="0">
                        <a:spcBef>
                          <a:spcPts val="0"/>
                        </a:spcBef>
                        <a:spcAft>
                          <a:spcPts val="0"/>
                        </a:spcAft>
                      </a:pPr>
                      <a:r>
                        <a:rPr lang="en-US" sz="2400" dirty="0" smtClean="0">
                          <a:effectLst/>
                          <a:latin typeface="+mn-lt"/>
                          <a:ea typeface="+mn-ea"/>
                          <a:cs typeface="+mn-cs"/>
                        </a:rPr>
                        <a:t>Pending </a:t>
                      </a:r>
                      <a:r>
                        <a:rPr lang="en-US" sz="2400" smtClean="0">
                          <a:effectLst/>
                          <a:latin typeface="+mn-lt"/>
                          <a:ea typeface="+mn-ea"/>
                          <a:cs typeface="+mn-cs"/>
                        </a:rPr>
                        <a:t>SGA election</a:t>
                      </a:r>
                      <a:endParaRPr lang="en-US" sz="2400" dirty="0">
                        <a:effectLst/>
                        <a:latin typeface="Calibri"/>
                        <a:ea typeface="Calibri"/>
                        <a:cs typeface="Times New Roman"/>
                      </a:endParaRPr>
                    </a:p>
                  </a:txBody>
                  <a:tcPr marL="68580" marR="68580" marT="0" marB="0"/>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682794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94907" y="3244334"/>
            <a:ext cx="4754187" cy="523220"/>
          </a:xfrm>
          <a:prstGeom prst="rect">
            <a:avLst/>
          </a:prstGeom>
        </p:spPr>
        <p:txBody>
          <a:bodyPr wrap="none">
            <a:spAutoFit/>
          </a:bodyPr>
          <a:lstStyle/>
          <a:p>
            <a:pPr algn="ctr"/>
            <a:r>
              <a:rPr lang="en-US" sz="2800" dirty="0" smtClean="0">
                <a:hlinkClick r:id="rId2"/>
              </a:rPr>
              <a:t>https://www.fmarion.edu/safe</a:t>
            </a:r>
            <a:endParaRPr lang="en-US" dirty="0"/>
          </a:p>
        </p:txBody>
      </p:sp>
    </p:spTree>
    <p:extLst>
      <p:ext uri="{BB962C8B-B14F-4D97-AF65-F5344CB8AC3E}">
        <p14:creationId xmlns:p14="http://schemas.microsoft.com/office/powerpoint/2010/main" val="2570431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889844"/>
            <a:ext cx="7467600" cy="4708981"/>
          </a:xfrm>
          <a:prstGeom prst="rect">
            <a:avLst/>
          </a:prstGeom>
        </p:spPr>
        <p:txBody>
          <a:bodyPr wrap="square">
            <a:spAutoFit/>
          </a:bodyPr>
          <a:lstStyle/>
          <a:p>
            <a:pPr algn="ctr"/>
            <a:r>
              <a:rPr lang="en-US" sz="4800" b="1" dirty="0"/>
              <a:t>WHAT CAN </a:t>
            </a:r>
            <a:r>
              <a:rPr lang="en-US" sz="4800" b="1" dirty="0" smtClean="0"/>
              <a:t>YOU DO?</a:t>
            </a:r>
            <a:endParaRPr lang="en-US" sz="4800" b="1" dirty="0"/>
          </a:p>
          <a:p>
            <a:pPr>
              <a:buFont typeface="Arial"/>
              <a:buChar char="•"/>
            </a:pPr>
            <a:endParaRPr lang="en-US" dirty="0" smtClean="0"/>
          </a:p>
          <a:p>
            <a:pPr>
              <a:buFont typeface="Arial"/>
              <a:buChar char="•"/>
            </a:pPr>
            <a:endParaRPr lang="en-US" dirty="0"/>
          </a:p>
          <a:p>
            <a:r>
              <a:rPr lang="en-US" sz="3600" dirty="0" smtClean="0"/>
              <a:t>Educate </a:t>
            </a:r>
            <a:r>
              <a:rPr lang="en-US" sz="3600" dirty="0"/>
              <a:t>yourself and others about Francis Marion policies and procedures related to sexual </a:t>
            </a:r>
            <a:r>
              <a:rPr lang="en-US" sz="3600" dirty="0" smtClean="0"/>
              <a:t>misconduct</a:t>
            </a:r>
          </a:p>
          <a:p>
            <a:pPr>
              <a:buFont typeface="Arial"/>
              <a:buChar char="•"/>
            </a:pPr>
            <a:endParaRPr lang="en-US" sz="3600" dirty="0"/>
          </a:p>
          <a:p>
            <a:pPr algn="ctr"/>
            <a:r>
              <a:rPr lang="en-US" sz="3600" dirty="0">
                <a:hlinkClick r:id="rId2"/>
              </a:rPr>
              <a:t>https://www.fmarion.edu/safe/</a:t>
            </a:r>
            <a:endParaRPr lang="en-US" sz="3600" dirty="0"/>
          </a:p>
          <a:p>
            <a:endParaRPr lang="en-US" sz="3600" dirty="0"/>
          </a:p>
        </p:txBody>
      </p:sp>
    </p:spTree>
    <p:extLst>
      <p:ext uri="{BB962C8B-B14F-4D97-AF65-F5344CB8AC3E}">
        <p14:creationId xmlns:p14="http://schemas.microsoft.com/office/powerpoint/2010/main" val="3671856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143000"/>
            <a:ext cx="7239000" cy="4370427"/>
          </a:xfrm>
          <a:prstGeom prst="rect">
            <a:avLst/>
          </a:prstGeom>
        </p:spPr>
        <p:txBody>
          <a:bodyPr wrap="square">
            <a:spAutoFit/>
          </a:bodyPr>
          <a:lstStyle/>
          <a:p>
            <a:pPr algn="ctr"/>
            <a:r>
              <a:rPr lang="en-US" sz="2800" b="1" dirty="0"/>
              <a:t>Title IX of the Education Amendments of </a:t>
            </a:r>
            <a:r>
              <a:rPr lang="en-US" sz="2800" b="1" dirty="0" smtClean="0"/>
              <a:t>1972</a:t>
            </a:r>
          </a:p>
          <a:p>
            <a:pPr algn="ctr"/>
            <a:r>
              <a:rPr lang="en-US" sz="2800" dirty="0"/>
              <a:t>20 U.S.C. §1681 &amp; 34 C.F.R. Part 106</a:t>
            </a:r>
            <a:endParaRPr lang="en-US" sz="2800" b="1" dirty="0"/>
          </a:p>
          <a:p>
            <a:endParaRPr lang="en-US" dirty="0"/>
          </a:p>
          <a:p>
            <a:r>
              <a:rPr lang="en-US" sz="2800" dirty="0"/>
              <a:t>“</a:t>
            </a:r>
            <a:r>
              <a:rPr lang="en-US" sz="3400" dirty="0"/>
              <a:t>No person in the United States shall, on the basis of sex, be excluded from participation in, be denied the benefits of, or be subjected to discrimination under any education program or activity receiving Federal financial assistance</a:t>
            </a:r>
            <a:r>
              <a:rPr lang="en-US" sz="2800" dirty="0"/>
              <a:t>.”</a:t>
            </a:r>
          </a:p>
        </p:txBody>
      </p:sp>
    </p:spTree>
    <p:extLst>
      <p:ext uri="{BB962C8B-B14F-4D97-AF65-F5344CB8AC3E}">
        <p14:creationId xmlns:p14="http://schemas.microsoft.com/office/powerpoint/2010/main" val="373203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a:solidFill>
                  <a:prstClr val="black"/>
                </a:solidFill>
              </a:rPr>
              <a:t/>
            </a:r>
            <a:br>
              <a:rPr lang="en-US" dirty="0">
                <a:solidFill>
                  <a:prstClr val="black"/>
                </a:solidFill>
              </a:rPr>
            </a:br>
            <a:endParaRPr lang="en-US" sz="3100" dirty="0"/>
          </a:p>
        </p:txBody>
      </p:sp>
      <p:sp>
        <p:nvSpPr>
          <p:cNvPr id="3" name="Content Placeholder 2"/>
          <p:cNvSpPr>
            <a:spLocks noGrp="1"/>
          </p:cNvSpPr>
          <p:nvPr>
            <p:ph sz="half" idx="1"/>
          </p:nvPr>
        </p:nvSpPr>
        <p:spPr>
          <a:xfrm>
            <a:off x="457200" y="762000"/>
            <a:ext cx="4038600" cy="5364163"/>
          </a:xfrm>
        </p:spPr>
        <p:txBody>
          <a:bodyPr>
            <a:normAutofit fontScale="92500" lnSpcReduction="20000"/>
          </a:bodyPr>
          <a:lstStyle/>
          <a:p>
            <a:pPr marL="0" indent="0" algn="ctr">
              <a:buNone/>
            </a:pPr>
            <a:endParaRPr lang="en-US" dirty="0" smtClean="0"/>
          </a:p>
          <a:p>
            <a:pPr marL="0" indent="0" algn="ctr">
              <a:buNone/>
            </a:pPr>
            <a:r>
              <a:rPr lang="en-US" sz="3600" dirty="0" smtClean="0"/>
              <a:t>Sex-Based Discrimination</a:t>
            </a:r>
          </a:p>
          <a:p>
            <a:pPr marL="0" indent="0" algn="ctr">
              <a:buNone/>
            </a:pPr>
            <a:endParaRPr lang="en-US" sz="3600" dirty="0"/>
          </a:p>
          <a:p>
            <a:pPr marL="0" indent="0" algn="ctr">
              <a:buNone/>
            </a:pPr>
            <a:r>
              <a:rPr lang="en-US" sz="3600" dirty="0" smtClean="0"/>
              <a:t>Sexual Harassment</a:t>
            </a:r>
          </a:p>
          <a:p>
            <a:pPr marL="0" indent="0" algn="ctr">
              <a:buNone/>
            </a:pPr>
            <a:endParaRPr lang="en-US" sz="3600" dirty="0" smtClean="0"/>
          </a:p>
          <a:p>
            <a:pPr marL="0" indent="0" algn="ctr">
              <a:buNone/>
            </a:pPr>
            <a:endParaRPr lang="en-US" sz="3600" dirty="0"/>
          </a:p>
          <a:p>
            <a:pPr marL="0" indent="0" algn="ctr">
              <a:buNone/>
            </a:pPr>
            <a:r>
              <a:rPr lang="en-US" sz="3600" dirty="0" smtClean="0"/>
              <a:t>Sexual Misconduct</a:t>
            </a:r>
          </a:p>
          <a:p>
            <a:pPr marL="0" indent="0" algn="ctr">
              <a:buNone/>
            </a:pPr>
            <a:endParaRPr lang="en-US" sz="3600" dirty="0"/>
          </a:p>
          <a:p>
            <a:pPr marL="0" indent="0" algn="ctr">
              <a:buNone/>
            </a:pPr>
            <a:endParaRPr lang="en-US" sz="3600" dirty="0" smtClean="0"/>
          </a:p>
          <a:p>
            <a:pPr marL="0" indent="0" algn="ctr">
              <a:buNone/>
            </a:pPr>
            <a:r>
              <a:rPr lang="en-US" sz="3600" dirty="0" smtClean="0"/>
              <a:t>Sexual Violence</a:t>
            </a:r>
            <a:endParaRPr lang="en-US" sz="3600" dirty="0"/>
          </a:p>
        </p:txBody>
      </p:sp>
      <p:sp>
        <p:nvSpPr>
          <p:cNvPr id="4" name="Content Placeholder 3"/>
          <p:cNvSpPr>
            <a:spLocks noGrp="1"/>
          </p:cNvSpPr>
          <p:nvPr>
            <p:ph sz="half" idx="2"/>
          </p:nvPr>
        </p:nvSpPr>
        <p:spPr>
          <a:xfrm>
            <a:off x="4648200" y="685800"/>
            <a:ext cx="4038600" cy="5440363"/>
          </a:xfrm>
        </p:spPr>
        <p:txBody>
          <a:bodyPr>
            <a:normAutofit fontScale="92500" lnSpcReduction="20000"/>
          </a:bodyPr>
          <a:lstStyle/>
          <a:p>
            <a:pPr marL="0" indent="0" algn="ctr">
              <a:buNone/>
            </a:pPr>
            <a:endParaRPr lang="en-US" dirty="0" smtClean="0"/>
          </a:p>
          <a:p>
            <a:pPr marL="0" indent="0" algn="ctr">
              <a:spcAft>
                <a:spcPts val="600"/>
              </a:spcAft>
              <a:buNone/>
            </a:pPr>
            <a:r>
              <a:rPr lang="en-US" sz="6700" dirty="0"/>
              <a:t>When does acceptable behavior become misconduct</a:t>
            </a:r>
            <a:r>
              <a:rPr lang="en-US" sz="6500" dirty="0"/>
              <a:t>?</a:t>
            </a:r>
          </a:p>
          <a:p>
            <a:pPr marL="0" indent="0" algn="ctr">
              <a:spcAft>
                <a:spcPts val="600"/>
              </a:spcAft>
              <a:buNone/>
            </a:pPr>
            <a:endParaRPr lang="en-US" dirty="0"/>
          </a:p>
          <a:p>
            <a:pPr marL="0" indent="0" algn="ctr">
              <a:buNone/>
            </a:pPr>
            <a:endParaRPr lang="en-US" dirty="0" smtClean="0"/>
          </a:p>
        </p:txBody>
      </p:sp>
    </p:spTree>
    <p:extLst>
      <p:ext uri="{BB962C8B-B14F-4D97-AF65-F5344CB8AC3E}">
        <p14:creationId xmlns:p14="http://schemas.microsoft.com/office/powerpoint/2010/main" val="16976816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a:t>
            </a:r>
            <a:r>
              <a:rPr lang="en-US" dirty="0" smtClean="0"/>
              <a:t> </a:t>
            </a:r>
            <a:r>
              <a:rPr lang="en-US" b="1" dirty="0" smtClean="0"/>
              <a:t>HOSTILE ENVIRONMENT</a:t>
            </a:r>
            <a:br>
              <a:rPr lang="en-US" b="1" dirty="0" smtClean="0"/>
            </a:br>
            <a:r>
              <a:rPr lang="en-US" b="1" dirty="0" smtClean="0"/>
              <a:t>Is Created When</a:t>
            </a:r>
            <a:endParaRPr lang="en-US" b="1" dirty="0"/>
          </a:p>
        </p:txBody>
      </p:sp>
      <p:sp>
        <p:nvSpPr>
          <p:cNvPr id="3" name="Content Placeholder 2"/>
          <p:cNvSpPr>
            <a:spLocks noGrp="1"/>
          </p:cNvSpPr>
          <p:nvPr>
            <p:ph sz="half" idx="1"/>
          </p:nvPr>
        </p:nvSpPr>
        <p:spPr/>
        <p:txBody>
          <a:bodyPr/>
          <a:lstStyle/>
          <a:p>
            <a:endParaRPr lang="en-US" dirty="0" smtClean="0"/>
          </a:p>
          <a:p>
            <a:endParaRPr lang="en-US" dirty="0"/>
          </a:p>
          <a:p>
            <a:r>
              <a:rPr lang="en-US" dirty="0" smtClean="0"/>
              <a:t>Actions are </a:t>
            </a:r>
          </a:p>
          <a:p>
            <a:pPr marL="0" indent="0" algn="ctr">
              <a:buNone/>
            </a:pPr>
            <a:endParaRPr lang="en-US" b="1" dirty="0" smtClean="0"/>
          </a:p>
          <a:p>
            <a:pPr marL="0" indent="0" algn="ctr">
              <a:buNone/>
            </a:pPr>
            <a:r>
              <a:rPr lang="en-US" sz="3200" b="1" dirty="0" smtClean="0"/>
              <a:t>UNWELCOME</a:t>
            </a:r>
          </a:p>
          <a:p>
            <a:pPr marL="0" indent="0" algn="ctr">
              <a:buNone/>
            </a:pPr>
            <a:endParaRPr lang="en-US" sz="3200" b="1" dirty="0"/>
          </a:p>
          <a:p>
            <a:pPr marL="0" indent="0" algn="ctr">
              <a:buNone/>
            </a:pPr>
            <a:endParaRPr lang="en-US" sz="3200" b="1" dirty="0" smtClean="0"/>
          </a:p>
          <a:p>
            <a:pPr marL="0" indent="0">
              <a:buNone/>
            </a:pPr>
            <a:endParaRPr lang="en-US" sz="3200" b="1" dirty="0"/>
          </a:p>
          <a:p>
            <a:pPr marL="0" indent="0">
              <a:buNone/>
            </a:pPr>
            <a:endParaRPr lang="en-US" sz="3200" b="1" dirty="0"/>
          </a:p>
        </p:txBody>
      </p:sp>
      <p:sp>
        <p:nvSpPr>
          <p:cNvPr id="4" name="Content Placeholder 3"/>
          <p:cNvSpPr>
            <a:spLocks noGrp="1"/>
          </p:cNvSpPr>
          <p:nvPr>
            <p:ph sz="half" idx="2"/>
          </p:nvPr>
        </p:nvSpPr>
        <p:spPr>
          <a:xfrm>
            <a:off x="4419600" y="1600200"/>
            <a:ext cx="4191000" cy="4525963"/>
          </a:xfrm>
        </p:spPr>
        <p:txBody>
          <a:bodyPr/>
          <a:lstStyle/>
          <a:p>
            <a:endParaRPr lang="en-US" dirty="0" smtClean="0"/>
          </a:p>
          <a:p>
            <a:endParaRPr lang="en-US" dirty="0"/>
          </a:p>
          <a:p>
            <a:r>
              <a:rPr lang="en-US" dirty="0" smtClean="0"/>
              <a:t>All parties involved </a:t>
            </a:r>
          </a:p>
          <a:p>
            <a:pPr marL="0" indent="0">
              <a:buNone/>
            </a:pPr>
            <a:endParaRPr lang="en-US" dirty="0" smtClean="0"/>
          </a:p>
          <a:p>
            <a:pPr marL="0" indent="0" algn="ctr">
              <a:buNone/>
            </a:pPr>
            <a:r>
              <a:rPr lang="en-US" sz="3200" b="1" dirty="0" smtClean="0"/>
              <a:t>DO NOT CONSENT</a:t>
            </a:r>
            <a:r>
              <a:rPr lang="en-US" sz="3200" dirty="0" smtClean="0"/>
              <a:t> </a:t>
            </a:r>
          </a:p>
          <a:p>
            <a:pPr marL="0" indent="0">
              <a:buNone/>
            </a:pPr>
            <a:endParaRPr lang="en-US" dirty="0" smtClean="0"/>
          </a:p>
          <a:p>
            <a:pPr marL="0" indent="0" algn="ctr">
              <a:buNone/>
            </a:pPr>
            <a:r>
              <a:rPr lang="en-US" dirty="0" smtClean="0"/>
              <a:t>to the language being used or actions taking place</a:t>
            </a:r>
          </a:p>
          <a:p>
            <a:pPr marL="0" indent="0">
              <a:buNone/>
            </a:pPr>
            <a:endParaRPr lang="en-US" dirty="0"/>
          </a:p>
        </p:txBody>
      </p:sp>
    </p:spTree>
    <p:extLst>
      <p:ext uri="{BB962C8B-B14F-4D97-AF65-F5344CB8AC3E}">
        <p14:creationId xmlns:p14="http://schemas.microsoft.com/office/powerpoint/2010/main" val="3836595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0" y="609600"/>
            <a:ext cx="7467600" cy="6647974"/>
          </a:xfrm>
          <a:prstGeom prst="rect">
            <a:avLst/>
          </a:prstGeom>
        </p:spPr>
        <p:txBody>
          <a:bodyPr wrap="square">
            <a:spAutoFit/>
          </a:bodyPr>
          <a:lstStyle/>
          <a:p>
            <a:pPr algn="ctr"/>
            <a:r>
              <a:rPr lang="en-US" sz="2800" b="1" dirty="0" smtClean="0">
                <a:latin typeface="Candara"/>
                <a:ea typeface="Calibri"/>
                <a:cs typeface="Times New Roman"/>
              </a:rPr>
              <a:t>CONSENT:</a:t>
            </a:r>
          </a:p>
          <a:p>
            <a:endParaRPr lang="en-US" sz="1600" dirty="0">
              <a:ea typeface="Calibri"/>
              <a:cs typeface="Times New Roman"/>
            </a:endParaRPr>
          </a:p>
          <a:p>
            <a:pPr marL="742950" marR="0" lvl="1" indent="-285750">
              <a:buFont typeface="Courier New"/>
              <a:buChar char="o"/>
            </a:pPr>
            <a:r>
              <a:rPr lang="en-US" sz="2800" b="1" dirty="0" smtClean="0">
                <a:latin typeface="Candara"/>
                <a:ea typeface="Calibri"/>
                <a:cs typeface="Times New Roman"/>
              </a:rPr>
              <a:t>No coercion</a:t>
            </a:r>
            <a:r>
              <a:rPr lang="en-US" sz="2800" b="1" dirty="0">
                <a:latin typeface="Candara"/>
                <a:ea typeface="Calibri"/>
                <a:cs typeface="Times New Roman"/>
              </a:rPr>
              <a:t>, intimidation, threats, or physical force are </a:t>
            </a:r>
            <a:r>
              <a:rPr lang="en-US" sz="2800" b="1" dirty="0" smtClean="0">
                <a:latin typeface="Candara"/>
                <a:ea typeface="Calibri"/>
                <a:cs typeface="Times New Roman"/>
              </a:rPr>
              <a:t>used</a:t>
            </a:r>
          </a:p>
          <a:p>
            <a:pPr marR="0" lvl="1"/>
            <a:endParaRPr lang="en-US" sz="2800" b="1" dirty="0" smtClean="0">
              <a:latin typeface="Candara"/>
              <a:ea typeface="Calibri"/>
              <a:cs typeface="Times New Roman"/>
            </a:endParaRPr>
          </a:p>
          <a:p>
            <a:pPr marL="742950" marR="0" lvl="1" indent="-285750">
              <a:buFont typeface="Courier New"/>
              <a:buChar char="o"/>
            </a:pPr>
            <a:r>
              <a:rPr lang="en-US" sz="2800" b="1" dirty="0" smtClean="0">
                <a:latin typeface="Candara"/>
                <a:ea typeface="Calibri"/>
                <a:cs typeface="Times New Roman"/>
              </a:rPr>
              <a:t>The </a:t>
            </a:r>
            <a:r>
              <a:rPr lang="en-US" sz="2800" b="1">
                <a:latin typeface="Candara"/>
                <a:ea typeface="Calibri"/>
                <a:cs typeface="Times New Roman"/>
              </a:rPr>
              <a:t>person </a:t>
            </a:r>
            <a:r>
              <a:rPr lang="en-US" sz="2800" b="1" smtClean="0">
                <a:latin typeface="Candara"/>
                <a:ea typeface="Calibri"/>
                <a:cs typeface="Times New Roman"/>
              </a:rPr>
              <a:t>is not </a:t>
            </a:r>
            <a:r>
              <a:rPr lang="en-US" sz="2800" b="1" dirty="0" smtClean="0">
                <a:latin typeface="Candara"/>
                <a:ea typeface="Calibri"/>
                <a:cs typeface="Times New Roman"/>
              </a:rPr>
              <a:t>mentally </a:t>
            </a:r>
            <a:r>
              <a:rPr lang="en-US" sz="2800" b="1" dirty="0">
                <a:latin typeface="Candara"/>
                <a:ea typeface="Calibri"/>
                <a:cs typeface="Times New Roman"/>
              </a:rPr>
              <a:t>or physically incapacitated, </a:t>
            </a:r>
            <a:r>
              <a:rPr lang="en-US" sz="2800" b="1" dirty="0" smtClean="0">
                <a:latin typeface="Candara"/>
                <a:ea typeface="Calibri"/>
                <a:cs typeface="Times New Roman"/>
              </a:rPr>
              <a:t>or impaired</a:t>
            </a:r>
            <a:endParaRPr lang="en-US" sz="2800" b="1" dirty="0">
              <a:latin typeface="Candara"/>
              <a:ea typeface="Calibri"/>
              <a:cs typeface="Times New Roman"/>
            </a:endParaRPr>
          </a:p>
          <a:p>
            <a:pPr marR="0" lvl="1"/>
            <a:endParaRPr lang="en-US" sz="2800" b="1" dirty="0" smtClean="0">
              <a:latin typeface="Candara"/>
              <a:ea typeface="Calibri"/>
              <a:cs typeface="Times New Roman"/>
            </a:endParaRPr>
          </a:p>
          <a:p>
            <a:pPr marL="742950" marR="0" lvl="1" indent="-285750">
              <a:buFont typeface="Courier New"/>
              <a:buChar char="o"/>
            </a:pPr>
            <a:r>
              <a:rPr lang="en-US" sz="2800" b="1" dirty="0" smtClean="0">
                <a:latin typeface="Candara"/>
                <a:ea typeface="Calibri"/>
                <a:cs typeface="Times New Roman"/>
              </a:rPr>
              <a:t>The </a:t>
            </a:r>
            <a:r>
              <a:rPr lang="en-US" sz="2800" b="1" dirty="0">
                <a:latin typeface="Candara"/>
                <a:ea typeface="Calibri"/>
                <a:cs typeface="Times New Roman"/>
              </a:rPr>
              <a:t>person </a:t>
            </a:r>
            <a:r>
              <a:rPr lang="en-US" sz="2800" b="1" dirty="0" smtClean="0">
                <a:latin typeface="Candara"/>
                <a:ea typeface="Calibri"/>
                <a:cs typeface="Times New Roman"/>
              </a:rPr>
              <a:t>understands </a:t>
            </a:r>
            <a:r>
              <a:rPr lang="en-US" sz="2800" b="1" dirty="0">
                <a:latin typeface="Candara"/>
                <a:ea typeface="Calibri"/>
                <a:cs typeface="Times New Roman"/>
              </a:rPr>
              <a:t>the fact, nature, </a:t>
            </a:r>
            <a:r>
              <a:rPr lang="en-US" sz="2800" b="1" dirty="0" smtClean="0">
                <a:latin typeface="Candara"/>
                <a:ea typeface="Calibri"/>
                <a:cs typeface="Times New Roman"/>
              </a:rPr>
              <a:t>and extent </a:t>
            </a:r>
            <a:r>
              <a:rPr lang="en-US" sz="2800" b="1" dirty="0">
                <a:latin typeface="Candara"/>
                <a:ea typeface="Calibri"/>
                <a:cs typeface="Times New Roman"/>
              </a:rPr>
              <a:t>of the sexual </a:t>
            </a:r>
            <a:r>
              <a:rPr lang="en-US" sz="2800" b="1" dirty="0" smtClean="0">
                <a:latin typeface="Candara"/>
                <a:ea typeface="Calibri"/>
                <a:cs typeface="Times New Roman"/>
              </a:rPr>
              <a:t>situation</a:t>
            </a:r>
          </a:p>
          <a:p>
            <a:pPr marR="0" lvl="1"/>
            <a:endParaRPr lang="en-US" sz="2800" b="1" dirty="0" smtClean="0">
              <a:latin typeface="Candara"/>
              <a:ea typeface="Calibri"/>
              <a:cs typeface="Times New Roman"/>
            </a:endParaRPr>
          </a:p>
          <a:p>
            <a:pPr marL="742950" marR="0" lvl="1" indent="-285750">
              <a:buFont typeface="Courier New"/>
              <a:buChar char="o"/>
            </a:pPr>
            <a:r>
              <a:rPr lang="en-US" sz="2800" b="1" dirty="0" smtClean="0">
                <a:latin typeface="Candara"/>
                <a:ea typeface="Calibri"/>
                <a:cs typeface="Times New Roman"/>
              </a:rPr>
              <a:t>Past </a:t>
            </a:r>
            <a:r>
              <a:rPr lang="en-US" sz="2800" b="1" dirty="0">
                <a:latin typeface="Candara"/>
                <a:ea typeface="Calibri"/>
                <a:cs typeface="Times New Roman"/>
              </a:rPr>
              <a:t>consent to sexual activity does not imply ongoing future </a:t>
            </a:r>
            <a:r>
              <a:rPr lang="en-US" sz="2800" b="1" dirty="0" smtClean="0">
                <a:latin typeface="Candara"/>
                <a:ea typeface="Calibri"/>
                <a:cs typeface="Times New Roman"/>
              </a:rPr>
              <a:t>consent</a:t>
            </a:r>
          </a:p>
          <a:p>
            <a:pPr marR="0" lvl="1"/>
            <a:endParaRPr lang="en-US" sz="2800" b="1" dirty="0" smtClean="0">
              <a:latin typeface="Candara"/>
              <a:ea typeface="Calibri"/>
              <a:cs typeface="Times New Roman"/>
            </a:endParaRPr>
          </a:p>
          <a:p>
            <a:pPr marL="742950" marR="0" lvl="1" indent="-285750">
              <a:buFont typeface="Courier New"/>
              <a:buChar char="o"/>
            </a:pPr>
            <a:r>
              <a:rPr lang="en-US" sz="2800" b="1" dirty="0" smtClean="0">
                <a:latin typeface="Candara"/>
                <a:ea typeface="Calibri"/>
                <a:cs typeface="Times New Roman"/>
              </a:rPr>
              <a:t>Consent </a:t>
            </a:r>
            <a:r>
              <a:rPr lang="en-US" sz="2800" b="1" dirty="0">
                <a:latin typeface="Candara"/>
                <a:ea typeface="Calibri"/>
                <a:cs typeface="Times New Roman"/>
              </a:rPr>
              <a:t>can be withdrawn at any time.</a:t>
            </a:r>
            <a:endParaRPr lang="en-US" sz="2800" b="1" dirty="0">
              <a:ea typeface="Calibri"/>
              <a:cs typeface="Times New Roman"/>
            </a:endParaRPr>
          </a:p>
          <a:p>
            <a:r>
              <a:rPr lang="en-US" b="1" dirty="0">
                <a:latin typeface="Candara"/>
                <a:ea typeface="Calibri"/>
                <a:cs typeface="Times New Roman"/>
              </a:rPr>
              <a:t> </a:t>
            </a:r>
            <a:endParaRPr lang="en-US" sz="1600" dirty="0">
              <a:ea typeface="Calibri"/>
              <a:cs typeface="Times New Roman"/>
            </a:endParaRPr>
          </a:p>
        </p:txBody>
      </p:sp>
    </p:spTree>
    <p:extLst>
      <p:ext uri="{BB962C8B-B14F-4D97-AF65-F5344CB8AC3E}">
        <p14:creationId xmlns:p14="http://schemas.microsoft.com/office/powerpoint/2010/main" val="2642638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066800" y="685800"/>
            <a:ext cx="7315200" cy="4953000"/>
          </a:xfrm>
        </p:spPr>
        <p:txBody>
          <a:bodyPr>
            <a:normAutofit fontScale="90000"/>
          </a:bodyPr>
          <a:lstStyle/>
          <a:p>
            <a:r>
              <a:rPr lang="en-US" sz="4900" b="1" dirty="0" smtClean="0">
                <a:solidFill>
                  <a:prstClr val="black"/>
                </a:solidFill>
              </a:rPr>
              <a:t>A HOSTILE ENVIRONMENT </a:t>
            </a:r>
            <a:br>
              <a:rPr lang="en-US" sz="4900" b="1" dirty="0" smtClean="0">
                <a:solidFill>
                  <a:prstClr val="black"/>
                </a:solidFill>
              </a:rPr>
            </a:br>
            <a:r>
              <a:rPr lang="en-US" sz="4900" b="1" dirty="0" smtClean="0">
                <a:solidFill>
                  <a:prstClr val="black"/>
                </a:solidFill>
              </a:rPr>
              <a:t>is created when</a:t>
            </a:r>
            <a:r>
              <a:rPr lang="en-US" sz="4000" b="1" dirty="0" smtClean="0">
                <a:solidFill>
                  <a:prstClr val="black"/>
                </a:solidFill>
              </a:rPr>
              <a:t/>
            </a:r>
            <a:br>
              <a:rPr lang="en-US" sz="4000" b="1" dirty="0" smtClean="0">
                <a:solidFill>
                  <a:prstClr val="black"/>
                </a:solidFill>
              </a:rPr>
            </a:br>
            <a:r>
              <a:rPr lang="en-US" sz="4000" b="1" dirty="0">
                <a:solidFill>
                  <a:prstClr val="black"/>
                </a:solidFill>
              </a:rPr>
              <a:t/>
            </a:r>
            <a:br>
              <a:rPr lang="en-US" sz="4000" b="1" dirty="0">
                <a:solidFill>
                  <a:prstClr val="black"/>
                </a:solidFill>
              </a:rPr>
            </a:br>
            <a:r>
              <a:rPr lang="en-US" sz="4000" b="1" dirty="0" smtClean="0">
                <a:solidFill>
                  <a:prstClr val="black"/>
                </a:solidFill>
              </a:rPr>
              <a:t>It appears that because of your gender or sexual orientation</a:t>
            </a:r>
            <a:br>
              <a:rPr lang="en-US" sz="4000" b="1" dirty="0" smtClean="0">
                <a:solidFill>
                  <a:prstClr val="black"/>
                </a:solidFill>
              </a:rPr>
            </a:br>
            <a:r>
              <a:rPr lang="en-US" sz="4000" b="1" dirty="0" smtClean="0">
                <a:solidFill>
                  <a:prstClr val="black"/>
                </a:solidFill>
              </a:rPr>
              <a:t>you are treated differently in the workforce or the classroom</a:t>
            </a:r>
            <a:br>
              <a:rPr lang="en-US" sz="4000" b="1" dirty="0" smtClean="0">
                <a:solidFill>
                  <a:prstClr val="black"/>
                </a:solidFill>
              </a:rPr>
            </a:br>
            <a:endParaRPr lang="en-US" dirty="0"/>
          </a:p>
        </p:txBody>
      </p:sp>
    </p:spTree>
    <p:extLst>
      <p:ext uri="{BB962C8B-B14F-4D97-AF65-F5344CB8AC3E}">
        <p14:creationId xmlns:p14="http://schemas.microsoft.com/office/powerpoint/2010/main" val="2260387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61292" y="914400"/>
            <a:ext cx="7391400" cy="6370975"/>
          </a:xfrm>
          <a:prstGeom prst="rect">
            <a:avLst/>
          </a:prstGeom>
          <a:noFill/>
        </p:spPr>
        <p:txBody>
          <a:bodyPr wrap="square" rtlCol="0">
            <a:spAutoFit/>
          </a:bodyPr>
          <a:lstStyle/>
          <a:p>
            <a:pPr algn="ctr"/>
            <a:r>
              <a:rPr lang="en-US" sz="2800" dirty="0" smtClean="0"/>
              <a:t>Ways That Sexual Misconduct Can Be Reported</a:t>
            </a:r>
          </a:p>
          <a:p>
            <a:pPr algn="ctr"/>
            <a:endParaRPr lang="en-US" sz="2800" dirty="0"/>
          </a:p>
          <a:p>
            <a:r>
              <a:rPr lang="en-US" sz="2800" dirty="0" smtClean="0"/>
              <a:t>Identified Victim – Complainant</a:t>
            </a:r>
          </a:p>
          <a:p>
            <a:endParaRPr lang="en-US" sz="2800" dirty="0"/>
          </a:p>
          <a:p>
            <a:r>
              <a:rPr lang="en-US" sz="2800" dirty="0" smtClean="0"/>
              <a:t>Identified Bystander –Third-Party</a:t>
            </a:r>
          </a:p>
          <a:p>
            <a:endParaRPr lang="en-US" sz="2800" dirty="0"/>
          </a:p>
          <a:p>
            <a:r>
              <a:rPr lang="en-US" sz="2800" dirty="0" smtClean="0"/>
              <a:t>Anonymous Victim or Bystander</a:t>
            </a:r>
          </a:p>
          <a:p>
            <a:endParaRPr lang="en-US" sz="2800" dirty="0"/>
          </a:p>
          <a:p>
            <a:pPr algn="ctr"/>
            <a:r>
              <a:rPr lang="en-US" sz="2800" dirty="0" smtClean="0"/>
              <a:t>To Whom Sexual Conduct Can Be Reported</a:t>
            </a:r>
          </a:p>
          <a:p>
            <a:pPr algn="ctr"/>
            <a:endParaRPr lang="en-US" sz="2800" dirty="0" smtClean="0"/>
          </a:p>
          <a:p>
            <a:r>
              <a:rPr lang="en-US" sz="2800" dirty="0" smtClean="0"/>
              <a:t>Campus Police		Title IX Coordinator</a:t>
            </a:r>
          </a:p>
          <a:p>
            <a:r>
              <a:rPr lang="en-US" sz="2800" smtClean="0"/>
              <a:t>Responsible Employee	Friend </a:t>
            </a:r>
            <a:r>
              <a:rPr lang="en-US" sz="2800" dirty="0" smtClean="0"/>
              <a:t>or Confidant</a:t>
            </a:r>
            <a:endParaRPr lang="en-US" sz="2800" dirty="0"/>
          </a:p>
          <a:p>
            <a:endParaRPr lang="en-US" sz="2400" dirty="0" smtClean="0"/>
          </a:p>
          <a:p>
            <a:endParaRPr lang="en-US" sz="2400" dirty="0"/>
          </a:p>
          <a:p>
            <a:endParaRPr lang="en-US" sz="2400" dirty="0"/>
          </a:p>
        </p:txBody>
      </p:sp>
    </p:spTree>
    <p:extLst>
      <p:ext uri="{BB962C8B-B14F-4D97-AF65-F5344CB8AC3E}">
        <p14:creationId xmlns:p14="http://schemas.microsoft.com/office/powerpoint/2010/main" val="1325509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09600"/>
            <a:ext cx="8077200" cy="5940088"/>
          </a:xfrm>
          <a:prstGeom prst="rect">
            <a:avLst/>
          </a:prstGeom>
        </p:spPr>
        <p:txBody>
          <a:bodyPr wrap="square">
            <a:spAutoFit/>
          </a:bodyPr>
          <a:lstStyle/>
          <a:p>
            <a:pPr algn="ctr"/>
            <a:r>
              <a:rPr lang="en-US" sz="2800" b="1" dirty="0" smtClean="0"/>
              <a:t>Responsible Employee - </a:t>
            </a:r>
            <a:r>
              <a:rPr lang="en-US" sz="2400" b="1" dirty="0" smtClean="0"/>
              <a:t>A Faculty or Staff member who has the </a:t>
            </a:r>
            <a:r>
              <a:rPr lang="en-US" sz="2400" b="1" dirty="0"/>
              <a:t>obligation to report sexual misconduct to the Title IX </a:t>
            </a:r>
            <a:r>
              <a:rPr lang="en-US" sz="2400" b="1" dirty="0" smtClean="0"/>
              <a:t>Coordinator</a:t>
            </a:r>
          </a:p>
          <a:p>
            <a:endParaRPr lang="en-US" sz="2400" dirty="0"/>
          </a:p>
          <a:p>
            <a:pPr>
              <a:buFont typeface="+mj-lt"/>
              <a:buAutoNum type="arabicPeriod"/>
            </a:pPr>
            <a:r>
              <a:rPr lang="en-US" sz="2800" dirty="0" smtClean="0"/>
              <a:t> President</a:t>
            </a:r>
            <a:r>
              <a:rPr lang="en-US" sz="2800" dirty="0"/>
              <a:t>, Provost, Vice Presidents, </a:t>
            </a:r>
            <a:r>
              <a:rPr lang="en-US" sz="2400" dirty="0" smtClean="0"/>
              <a:t>&amp;</a:t>
            </a:r>
            <a:r>
              <a:rPr lang="en-US" sz="2800" dirty="0" smtClean="0"/>
              <a:t> administrative</a:t>
            </a:r>
          </a:p>
          <a:p>
            <a:r>
              <a:rPr lang="en-US" sz="2800" dirty="0" smtClean="0"/>
              <a:t>     division </a:t>
            </a:r>
            <a:r>
              <a:rPr lang="en-US" sz="2800" dirty="0"/>
              <a:t>heads and </a:t>
            </a:r>
            <a:r>
              <a:rPr lang="en-US" sz="2800" dirty="0" smtClean="0"/>
              <a:t>directors </a:t>
            </a:r>
            <a:endParaRPr lang="en-US" sz="2800" dirty="0"/>
          </a:p>
          <a:p>
            <a:r>
              <a:rPr lang="en-US" sz="2800" dirty="0" smtClean="0"/>
              <a:t>2. Academic </a:t>
            </a:r>
            <a:r>
              <a:rPr lang="en-US" sz="2800" dirty="0"/>
              <a:t>department chairs and deans</a:t>
            </a:r>
          </a:p>
          <a:p>
            <a:r>
              <a:rPr lang="en-US" sz="2800" dirty="0" smtClean="0"/>
              <a:t>3. Title </a:t>
            </a:r>
            <a:r>
              <a:rPr lang="en-US" sz="2800" dirty="0"/>
              <a:t>IX Council </a:t>
            </a:r>
            <a:r>
              <a:rPr lang="en-US" sz="2800" dirty="0" smtClean="0"/>
              <a:t>Chair</a:t>
            </a:r>
          </a:p>
          <a:p>
            <a:r>
              <a:rPr lang="en-US" sz="2800" dirty="0" smtClean="0"/>
              <a:t>4. Athletic </a:t>
            </a:r>
            <a:r>
              <a:rPr lang="en-US" sz="2800" dirty="0"/>
              <a:t>directors and coaches</a:t>
            </a:r>
          </a:p>
          <a:p>
            <a:r>
              <a:rPr lang="en-US" sz="2800" dirty="0" smtClean="0"/>
              <a:t>5. Student </a:t>
            </a:r>
            <a:r>
              <a:rPr lang="en-US" sz="2800" dirty="0"/>
              <a:t>Affairs &amp; Dean of Students staff</a:t>
            </a:r>
          </a:p>
          <a:p>
            <a:r>
              <a:rPr lang="en-US" sz="2800" dirty="0" smtClean="0"/>
              <a:t>6. Campus Police</a:t>
            </a:r>
          </a:p>
          <a:p>
            <a:r>
              <a:rPr lang="en-US" sz="2800" dirty="0" smtClean="0"/>
              <a:t>7. Residence </a:t>
            </a:r>
            <a:r>
              <a:rPr lang="en-US" sz="2800" dirty="0"/>
              <a:t>Life Staff and Resident Assistants</a:t>
            </a:r>
          </a:p>
          <a:p>
            <a:r>
              <a:rPr lang="en-US" sz="2800" dirty="0" smtClean="0"/>
              <a:t>8. Faculty </a:t>
            </a:r>
            <a:r>
              <a:rPr lang="en-US" sz="2800" dirty="0"/>
              <a:t>Executive Committee (Chair, Vice Chair, </a:t>
            </a:r>
            <a:r>
              <a:rPr lang="en-US" sz="2800" dirty="0" smtClean="0"/>
              <a:t>&amp;</a:t>
            </a:r>
          </a:p>
          <a:p>
            <a:r>
              <a:rPr lang="en-US" sz="2800" dirty="0"/>
              <a:t> </a:t>
            </a:r>
            <a:r>
              <a:rPr lang="en-US" sz="2800" dirty="0" smtClean="0"/>
              <a:t>    </a:t>
            </a:r>
            <a:r>
              <a:rPr lang="en-US" sz="2800" dirty="0"/>
              <a:t>Secretary)</a:t>
            </a:r>
          </a:p>
        </p:txBody>
      </p:sp>
    </p:spTree>
    <p:extLst>
      <p:ext uri="{BB962C8B-B14F-4D97-AF65-F5344CB8AC3E}">
        <p14:creationId xmlns:p14="http://schemas.microsoft.com/office/powerpoint/2010/main" val="21409487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1225</TotalTime>
  <Words>538</Words>
  <Application>Microsoft Office PowerPoint</Application>
  <PresentationFormat>On-screen Show (4:3)</PresentationFormat>
  <Paragraphs>110</Paragraphs>
  <Slides>11</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Apple Chancery</vt:lpstr>
      <vt:lpstr>Arial</vt:lpstr>
      <vt:lpstr>Calibri</vt:lpstr>
      <vt:lpstr>Candara</vt:lpstr>
      <vt:lpstr>Courier New</vt:lpstr>
      <vt:lpstr>Times New Roman</vt:lpstr>
      <vt:lpstr>Office Theme</vt:lpstr>
      <vt:lpstr>Campus Safety Is Everyone’s Responsibility</vt:lpstr>
      <vt:lpstr>PowerPoint Presentation</vt:lpstr>
      <vt:lpstr>PowerPoint Presentation</vt:lpstr>
      <vt:lpstr> </vt:lpstr>
      <vt:lpstr>A HOSTILE ENVIRONMENT Is Created When</vt:lpstr>
      <vt:lpstr>PowerPoint Presentation</vt:lpstr>
      <vt:lpstr>A HOSTILE ENVIRONMENT  is created when  It appears that because of your gender or sexual orientation you are treated differently in the workforce or the classroom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Charlene Wages</cp:lastModifiedBy>
  <cp:revision>64</cp:revision>
  <cp:lastPrinted>2018-08-16T13:22:46Z</cp:lastPrinted>
  <dcterms:created xsi:type="dcterms:W3CDTF">2015-09-22T18:48:40Z</dcterms:created>
  <dcterms:modified xsi:type="dcterms:W3CDTF">2025-03-28T19:32:09Z</dcterms:modified>
</cp:coreProperties>
</file>